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8" r:id="rId1"/>
  </p:sldMasterIdLst>
  <p:sldIdLst>
    <p:sldId id="256" r:id="rId2"/>
    <p:sldId id="259" r:id="rId3"/>
    <p:sldId id="260" r:id="rId4"/>
    <p:sldId id="262" r:id="rId5"/>
    <p:sldId id="266" r:id="rId6"/>
    <p:sldId id="267" r:id="rId7"/>
    <p:sldId id="268" r:id="rId8"/>
    <p:sldId id="269" r:id="rId9"/>
    <p:sldId id="271" r:id="rId10"/>
    <p:sldId id="273" r:id="rId11"/>
    <p:sldId id="274" r:id="rId12"/>
    <p:sldId id="276" r:id="rId13"/>
    <p:sldId id="277" r:id="rId14"/>
    <p:sldId id="282" r:id="rId15"/>
    <p:sldId id="284" r:id="rId16"/>
    <p:sldId id="286" r:id="rId17"/>
    <p:sldId id="290" r:id="rId18"/>
    <p:sldId id="294" r:id="rId19"/>
    <p:sldId id="295" r:id="rId20"/>
    <p:sldId id="296" r:id="rId21"/>
    <p:sldId id="297" r:id="rId22"/>
    <p:sldId id="300" r:id="rId23"/>
    <p:sldId id="301" r:id="rId2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52" autoAdjust="0"/>
    <p:restoredTop sz="94574" autoAdjust="0"/>
  </p:normalViewPr>
  <p:slideViewPr>
    <p:cSldViewPr>
      <p:cViewPr varScale="1">
        <p:scale>
          <a:sx n="69" d="100"/>
          <a:sy n="69" d="100"/>
        </p:scale>
        <p:origin x="-148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067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518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B36C3A1-06E4-49E1-A491-3532D0913C07}" type="datetimeFigureOut">
              <a:rPr lang="ru-RU" smtClean="0"/>
              <a:pPr>
                <a:defRPr/>
              </a:pPr>
              <a:t>10.03.2014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B1CA41-DD81-446A-9311-318D8EB87F6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683EF86-9845-4F7E-A4C3-1437CBF1F601}" type="datetimeFigureOut">
              <a:rPr lang="ru-RU" smtClean="0"/>
              <a:pPr>
                <a:defRPr/>
              </a:pPr>
              <a:t>10.03.2014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8BF6A5-7049-4126-8D53-2AA7C275299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BFE95B3-6319-440C-92E7-DC501354F8DC}" type="datetimeFigureOut">
              <a:rPr lang="ru-RU" smtClean="0"/>
              <a:pPr>
                <a:defRPr/>
              </a:pPr>
              <a:t>10.03.2014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52229F-BDB2-4A4A-9F01-60366BB2483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3509CF4-B827-422D-BF36-DF84B1A9871C}" type="datetimeFigureOut">
              <a:rPr lang="ru-RU" smtClean="0"/>
              <a:pPr>
                <a:defRPr/>
              </a:pPr>
              <a:t>10.03.2014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75E24E-07C4-49FB-A1D3-BC5450961E4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A1CA358-BA27-4828-86C9-423D8E326F0E}" type="datetimeFigureOut">
              <a:rPr lang="ru-RU" smtClean="0"/>
              <a:pPr>
                <a:defRPr/>
              </a:pPr>
              <a:t>10.03.2014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pPr>
              <a:defRPr/>
            </a:pPr>
            <a:fld id="{54C03E06-324B-4253-9961-0F2D01AC549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CC986E2-42EE-408B-82AA-1294E094DDDC}" type="datetimeFigureOut">
              <a:rPr lang="ru-RU" smtClean="0"/>
              <a:pPr>
                <a:defRPr/>
              </a:pPr>
              <a:t>10.03.2014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A00DF2-61F4-485A-8AFD-5B1DD15DBAF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30B367C-2995-44D7-BDE4-CF4E69140721}" type="datetimeFigureOut">
              <a:rPr lang="ru-RU" smtClean="0"/>
              <a:pPr>
                <a:defRPr/>
              </a:pPr>
              <a:t>10.03.2014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DD0868-0FA6-4A31-83D0-C7BF1AB0757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6916094-E9F8-4C57-80C4-C3E770C286F1}" type="datetimeFigureOut">
              <a:rPr lang="ru-RU" smtClean="0"/>
              <a:pPr>
                <a:defRPr/>
              </a:pPr>
              <a:t>10.03.2014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42885D-A78A-4438-9BCF-679E48895C9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542AC6B-2EDB-483D-8584-0C198DAB1C3A}" type="datetimeFigureOut">
              <a:rPr lang="ru-RU" smtClean="0"/>
              <a:pPr>
                <a:defRPr/>
              </a:pPr>
              <a:t>10.03.2014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811AC1-9000-412E-A91D-4369F89D808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3D08186-933B-4619-8BA5-2F3EE92864EA}" type="datetimeFigureOut">
              <a:rPr lang="ru-RU" smtClean="0"/>
              <a:pPr>
                <a:defRPr/>
              </a:pPr>
              <a:t>10.03.2014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D7FDAE-0F03-4877-BE63-A84C6166443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6B5FAC6-8A63-491C-BF3D-A31F2589BA8B}" type="datetimeFigureOut">
              <a:rPr lang="ru-RU" smtClean="0"/>
              <a:pPr>
                <a:defRPr/>
              </a:pPr>
              <a:t>10.03.2014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2862AD-E5E6-4285-AF78-B1C2D3CA8C6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D387B100-A0EA-4C2C-9DC9-625C6FAE8AD2}" type="datetimeFigureOut">
              <a:rPr lang="ru-RU" smtClean="0"/>
              <a:pPr>
                <a:defRPr/>
              </a:pPr>
              <a:t>10.03.2014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16D76DC4-2779-41F1-B0D0-14EDA39135F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ransition spd="slow">
    <p:checker/>
  </p:transition>
  <p:timing>
    <p:tnLst>
      <p:par>
        <p:cTn id="1" dur="indefinite" restart="never" nodeType="tmRoot"/>
      </p:par>
    </p:tnLst>
  </p:timing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285720" y="214290"/>
            <a:ext cx="8501122" cy="3929090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5400" dirty="0" smtClean="0"/>
              <a:t>СТРАНОВЕДЧЕСКАЯ</a:t>
            </a:r>
            <a:br>
              <a:rPr lang="ru-RU" sz="5400" dirty="0" smtClean="0"/>
            </a:br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5400" dirty="0" smtClean="0"/>
              <a:t> </a:t>
            </a:r>
            <a:r>
              <a:rPr lang="ru-RU" sz="7200" dirty="0" smtClean="0"/>
              <a:t>ВИКТОРИНА</a:t>
            </a:r>
            <a:endParaRPr lang="ru-RU" sz="72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457200" y="4286256"/>
            <a:ext cx="8305800" cy="2214578"/>
          </a:xfr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4800" dirty="0" smtClean="0"/>
              <a:t>по английскому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4400" dirty="0" smtClean="0"/>
              <a:t>языку</a:t>
            </a:r>
            <a:endParaRPr lang="ru-RU" sz="4400" dirty="0"/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030" y="214290"/>
            <a:ext cx="8229600" cy="4286280"/>
          </a:xfrm>
        </p:spPr>
        <p:txBody>
          <a:bodyPr>
            <a:noAutofit/>
          </a:bodyPr>
          <a:lstStyle/>
          <a:p>
            <a:r>
              <a:rPr lang="ru-RU" dirty="0" smtClean="0">
                <a:solidFill>
                  <a:schemeClr val="accent2"/>
                </a:solidFill>
              </a:rPr>
              <a:t>9. Где располагается официальная резиденция королевской семьи? </a:t>
            </a:r>
            <a:endParaRPr lang="ru-RU" dirty="0">
              <a:solidFill>
                <a:schemeClr val="accent2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348" y="4786322"/>
            <a:ext cx="7929618" cy="1714512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r>
              <a:rPr lang="ru-RU" sz="6000" dirty="0" smtClean="0"/>
              <a:t>Букингемский дворец</a:t>
            </a:r>
            <a:endParaRPr lang="ru-RU" sz="6000" dirty="0"/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030" y="571480"/>
            <a:ext cx="8229600" cy="3500462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accent2"/>
                </a:solidFill>
              </a:rPr>
              <a:t>10. Как называется парк, известный своим уголком Оратора? </a:t>
            </a:r>
            <a:endParaRPr lang="ru-RU" dirty="0">
              <a:solidFill>
                <a:schemeClr val="accent2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286256"/>
            <a:ext cx="6400800" cy="1857388"/>
          </a:xfrm>
        </p:spPr>
        <p:txBody>
          <a:bodyPr/>
          <a:lstStyle/>
          <a:p>
            <a:endParaRPr lang="ru-RU" dirty="0" smtClean="0"/>
          </a:p>
          <a:p>
            <a:r>
              <a:rPr lang="ru-RU" sz="6600" dirty="0" smtClean="0"/>
              <a:t>Гайд-парк</a:t>
            </a:r>
            <a:endParaRPr lang="ru-RU" sz="6600" dirty="0"/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030" y="571480"/>
            <a:ext cx="8229600" cy="3714776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accent2"/>
                </a:solidFill>
              </a:rPr>
              <a:t>11. Изображение какого животного можно увидеть на гербе Англии? </a:t>
            </a:r>
            <a:endParaRPr lang="ru-RU" dirty="0">
              <a:solidFill>
                <a:schemeClr val="accent2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572008"/>
            <a:ext cx="6400800" cy="1928826"/>
          </a:xfrm>
        </p:spPr>
        <p:txBody>
          <a:bodyPr/>
          <a:lstStyle/>
          <a:p>
            <a:endParaRPr lang="ru-RU" dirty="0" smtClean="0"/>
          </a:p>
          <a:p>
            <a:r>
              <a:rPr lang="ru-RU" sz="6600" dirty="0" smtClean="0"/>
              <a:t>Лев</a:t>
            </a:r>
            <a:endParaRPr lang="ru-RU" sz="6600" dirty="0"/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030" y="928670"/>
            <a:ext cx="8229600" cy="2928958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accent2"/>
                </a:solidFill>
              </a:rPr>
              <a:t>12. Когда отмечается день независимости в </a:t>
            </a:r>
            <a:r>
              <a:rPr lang="ru-RU" dirty="0" err="1" smtClean="0">
                <a:solidFill>
                  <a:schemeClr val="accent2"/>
                </a:solidFill>
              </a:rPr>
              <a:t>америке</a:t>
            </a:r>
            <a:r>
              <a:rPr lang="ru-RU" dirty="0" smtClean="0">
                <a:solidFill>
                  <a:schemeClr val="accent2"/>
                </a:solidFill>
              </a:rPr>
              <a:t>? </a:t>
            </a:r>
            <a:endParaRPr lang="ru-RU" dirty="0">
              <a:solidFill>
                <a:schemeClr val="accent2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572008"/>
            <a:ext cx="6400800" cy="1643074"/>
          </a:xfrm>
        </p:spPr>
        <p:txBody>
          <a:bodyPr>
            <a:noAutofit/>
          </a:bodyPr>
          <a:lstStyle/>
          <a:p>
            <a:r>
              <a:rPr lang="ru-RU" sz="6600" dirty="0" smtClean="0"/>
              <a:t>4 июля</a:t>
            </a:r>
          </a:p>
          <a:p>
            <a:endParaRPr lang="ru-RU" sz="6600" dirty="0"/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030" y="285728"/>
            <a:ext cx="8229600" cy="5572164"/>
          </a:xfrm>
        </p:spPr>
        <p:txBody>
          <a:bodyPr>
            <a:normAutofit fontScale="90000"/>
          </a:bodyPr>
          <a:lstStyle/>
          <a:p>
            <a:pPr lvl="0"/>
            <a:r>
              <a:rPr lang="ru-RU" dirty="0" smtClean="0">
                <a:solidFill>
                  <a:schemeClr val="accent2"/>
                </a:solidFill>
              </a:rPr>
              <a:t>13. НАЗОВИТЕ Американский национальный праздник, отмечаемый ежегодно в четвертый четверг ноября.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4572008"/>
            <a:ext cx="8286808" cy="2000264"/>
          </a:xfrm>
        </p:spPr>
        <p:txBody>
          <a:bodyPr>
            <a:noAutofit/>
          </a:bodyPr>
          <a:lstStyle/>
          <a:p>
            <a:endParaRPr lang="ru-RU" sz="6000" dirty="0" smtClean="0"/>
          </a:p>
          <a:p>
            <a:r>
              <a:rPr lang="ru-RU" sz="6000" dirty="0" smtClean="0"/>
              <a:t>День Благодарения</a:t>
            </a:r>
            <a:endParaRPr lang="ru-RU" sz="6000" dirty="0"/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030" y="285728"/>
            <a:ext cx="8229600" cy="464347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accent2"/>
                </a:solidFill>
              </a:rPr>
              <a:t>14. Какому литературному персонажу посвящен музей на Бейкер – стрит в Лондоне? </a:t>
            </a:r>
            <a:endParaRPr lang="ru-RU" dirty="0">
              <a:solidFill>
                <a:schemeClr val="accent2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4643446"/>
            <a:ext cx="8572560" cy="1714512"/>
          </a:xfrm>
        </p:spPr>
        <p:txBody>
          <a:bodyPr>
            <a:noAutofit/>
          </a:bodyPr>
          <a:lstStyle/>
          <a:p>
            <a:endParaRPr lang="ru-RU" sz="6000" dirty="0" smtClean="0"/>
          </a:p>
          <a:p>
            <a:r>
              <a:rPr lang="ru-RU" sz="6000" dirty="0" smtClean="0"/>
              <a:t>Шерлоку Холмсу</a:t>
            </a:r>
            <a:endParaRPr lang="ru-RU" sz="6000" dirty="0"/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030" y="500042"/>
            <a:ext cx="8229600" cy="2000264"/>
          </a:xfrm>
        </p:spPr>
        <p:txBody>
          <a:bodyPr/>
          <a:lstStyle/>
          <a:p>
            <a:r>
              <a:rPr lang="ru-RU" dirty="0" smtClean="0">
                <a:solidFill>
                  <a:schemeClr val="accent2"/>
                </a:solidFill>
              </a:rPr>
              <a:t>15. Что такое килт? </a:t>
            </a:r>
            <a:endParaRPr lang="ru-RU" dirty="0">
              <a:solidFill>
                <a:schemeClr val="accent2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2857496"/>
            <a:ext cx="9144000" cy="4000504"/>
          </a:xfrm>
        </p:spPr>
        <p:txBody>
          <a:bodyPr>
            <a:normAutofit/>
          </a:bodyPr>
          <a:lstStyle/>
          <a:p>
            <a:endParaRPr lang="ru-RU" sz="4800" dirty="0" smtClean="0"/>
          </a:p>
          <a:p>
            <a:r>
              <a:rPr lang="ru-RU" sz="4800" dirty="0" smtClean="0"/>
              <a:t>Юбка в складку из ткани в клетку, национальная одежда шотландских мужчин.</a:t>
            </a:r>
            <a:endParaRPr lang="ru-RU" sz="4800" dirty="0"/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030" y="500042"/>
            <a:ext cx="8229600" cy="4357718"/>
          </a:xfrm>
        </p:spPr>
        <p:txBody>
          <a:bodyPr>
            <a:normAutofit/>
          </a:bodyPr>
          <a:lstStyle/>
          <a:p>
            <a:pPr lvl="0"/>
            <a:r>
              <a:rPr lang="ru-RU" dirty="0" smtClean="0">
                <a:solidFill>
                  <a:schemeClr val="accent2"/>
                </a:solidFill>
              </a:rPr>
              <a:t>16. В каком городе находится статуя Свободы?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4786322"/>
            <a:ext cx="8286808" cy="1785950"/>
          </a:xfrm>
        </p:spPr>
        <p:txBody>
          <a:bodyPr>
            <a:noAutofit/>
          </a:bodyPr>
          <a:lstStyle/>
          <a:p>
            <a:endParaRPr lang="ru-RU" sz="6000" dirty="0" smtClean="0"/>
          </a:p>
          <a:p>
            <a:r>
              <a:rPr lang="ru-RU" sz="6000" dirty="0" smtClean="0"/>
              <a:t>Нью-Йорк</a:t>
            </a:r>
            <a:endParaRPr lang="ru-RU" sz="6000" dirty="0"/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030" y="285728"/>
            <a:ext cx="8229600" cy="4643470"/>
          </a:xfrm>
        </p:spPr>
        <p:txBody>
          <a:bodyPr>
            <a:normAutofit/>
          </a:bodyPr>
          <a:lstStyle/>
          <a:p>
            <a:pPr lvl="0"/>
            <a:r>
              <a:rPr lang="ru-RU" dirty="0" smtClean="0">
                <a:solidFill>
                  <a:schemeClr val="accent2"/>
                </a:solidFill>
              </a:rPr>
              <a:t>17. В какой стране два государственных языка – </a:t>
            </a:r>
            <a:r>
              <a:rPr lang="ru-RU" sz="5300" dirty="0" smtClean="0">
                <a:solidFill>
                  <a:schemeClr val="accent2"/>
                </a:solidFill>
              </a:rPr>
              <a:t>английский</a:t>
            </a:r>
            <a:r>
              <a:rPr lang="ru-RU" dirty="0" smtClean="0">
                <a:solidFill>
                  <a:schemeClr val="accent2"/>
                </a:solidFill>
              </a:rPr>
              <a:t> и французский?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500570"/>
            <a:ext cx="6400800" cy="1857388"/>
          </a:xfrm>
        </p:spPr>
        <p:txBody>
          <a:bodyPr>
            <a:noAutofit/>
          </a:bodyPr>
          <a:lstStyle/>
          <a:p>
            <a:endParaRPr lang="ru-RU" sz="6600" dirty="0" smtClean="0"/>
          </a:p>
          <a:p>
            <a:r>
              <a:rPr lang="ru-RU" sz="6600" dirty="0" smtClean="0"/>
              <a:t>Канада</a:t>
            </a:r>
            <a:endParaRPr lang="ru-RU" sz="6600" dirty="0"/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030" y="357166"/>
            <a:ext cx="8229600" cy="3359866"/>
          </a:xfrm>
        </p:spPr>
        <p:txBody>
          <a:bodyPr>
            <a:normAutofit/>
          </a:bodyPr>
          <a:lstStyle/>
          <a:p>
            <a:pPr lvl="0"/>
            <a:r>
              <a:rPr lang="ru-RU" dirty="0" smtClean="0">
                <a:solidFill>
                  <a:schemeClr val="accent2"/>
                </a:solidFill>
              </a:rPr>
              <a:t>18. На флаге какой страны  изображен кленовый лист?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643446"/>
            <a:ext cx="6400800" cy="1089810"/>
          </a:xfrm>
        </p:spPr>
        <p:txBody>
          <a:bodyPr>
            <a:noAutofit/>
          </a:bodyPr>
          <a:lstStyle/>
          <a:p>
            <a:endParaRPr lang="ru-RU" sz="6600" dirty="0" smtClean="0"/>
          </a:p>
          <a:p>
            <a:r>
              <a:rPr lang="ru-RU" sz="6600" dirty="0" smtClean="0"/>
              <a:t>Канада</a:t>
            </a:r>
            <a:endParaRPr lang="ru-RU" sz="6600" dirty="0"/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457200" y="928670"/>
            <a:ext cx="8305800" cy="2486262"/>
          </a:xfrm>
        </p:spPr>
        <p:txBody>
          <a:bodyPr>
            <a:normAutofit fontScale="90000"/>
          </a:bodyPr>
          <a:lstStyle/>
          <a:p>
            <a:pPr lvl="0"/>
            <a:r>
              <a:rPr lang="ru-RU" sz="5300" dirty="0" smtClean="0">
                <a:solidFill>
                  <a:schemeClr val="accent2"/>
                </a:solidFill>
              </a:rPr>
              <a:t>1. </a:t>
            </a:r>
            <a:r>
              <a:rPr lang="ru-RU" sz="53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Какой</a:t>
            </a:r>
            <a:r>
              <a:rPr lang="ru-RU" sz="5300" dirty="0" smtClean="0">
                <a:solidFill>
                  <a:schemeClr val="accent2"/>
                </a:solidFill>
              </a:rPr>
              <a:t> город является столицей США?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sz="6000" dirty="0" smtClean="0"/>
              <a:t>ВАШИНГТОН</a:t>
            </a:r>
            <a:endParaRPr lang="ru-RU" sz="6000" dirty="0"/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3200408"/>
          </a:xfrm>
        </p:spPr>
        <p:txBody>
          <a:bodyPr>
            <a:normAutofit fontScale="90000"/>
          </a:bodyPr>
          <a:lstStyle/>
          <a:p>
            <a:pPr lvl="0"/>
            <a:r>
              <a:rPr lang="ru-RU" dirty="0" smtClean="0">
                <a:solidFill>
                  <a:schemeClr val="accent2"/>
                </a:solidFill>
              </a:rPr>
              <a:t>19. Островное государство и континент, расположенный в Южном полушарии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500570"/>
            <a:ext cx="6400800" cy="1928826"/>
          </a:xfrm>
        </p:spPr>
        <p:txBody>
          <a:bodyPr>
            <a:normAutofit/>
          </a:bodyPr>
          <a:lstStyle/>
          <a:p>
            <a:r>
              <a:rPr lang="ru-RU" sz="6000" dirty="0" smtClean="0"/>
              <a:t>Австралия</a:t>
            </a:r>
            <a:endParaRPr lang="ru-RU" sz="6000" dirty="0"/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030" y="548680"/>
            <a:ext cx="8229600" cy="2592288"/>
          </a:xfrm>
        </p:spPr>
        <p:txBody>
          <a:bodyPr/>
          <a:lstStyle/>
          <a:p>
            <a:r>
              <a:rPr lang="ru-RU" dirty="0" smtClean="0">
                <a:solidFill>
                  <a:schemeClr val="accent2"/>
                </a:solidFill>
              </a:rPr>
              <a:t>20. Назовите самый большой </a:t>
            </a:r>
            <a:r>
              <a:rPr lang="ru-RU" dirty="0" smtClean="0">
                <a:solidFill>
                  <a:schemeClr val="accent2"/>
                </a:solidFill>
              </a:rPr>
              <a:t>штат </a:t>
            </a:r>
            <a:r>
              <a:rPr lang="ru-RU" dirty="0" smtClean="0">
                <a:solidFill>
                  <a:schemeClr val="accent2"/>
                </a:solidFill>
              </a:rPr>
              <a:t>США?</a:t>
            </a:r>
            <a:br>
              <a:rPr lang="ru-RU" dirty="0" smtClean="0">
                <a:solidFill>
                  <a:schemeClr val="accent2"/>
                </a:solidFill>
              </a:rPr>
            </a:b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643446"/>
            <a:ext cx="6400800" cy="2000264"/>
          </a:xfrm>
        </p:spPr>
        <p:txBody>
          <a:bodyPr/>
          <a:lstStyle/>
          <a:p>
            <a:endParaRPr lang="ru-RU" dirty="0" smtClean="0"/>
          </a:p>
          <a:p>
            <a:r>
              <a:rPr lang="ru-RU" sz="6600" dirty="0" smtClean="0"/>
              <a:t>Аляска</a:t>
            </a:r>
            <a:endParaRPr lang="ru-RU" sz="6600" dirty="0"/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2"/>
                </a:solidFill>
              </a:rPr>
              <a:t>21.В 1979  Маргарет Тэтчер стала первой женщиной-министром. Какое у нее было прозвище? </a:t>
            </a:r>
            <a:endParaRPr lang="ru-RU" dirty="0">
              <a:solidFill>
                <a:schemeClr val="accent2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500570"/>
            <a:ext cx="6400800" cy="1857388"/>
          </a:xfrm>
        </p:spPr>
        <p:txBody>
          <a:bodyPr>
            <a:normAutofit lnSpcReduction="10000"/>
          </a:bodyPr>
          <a:lstStyle/>
          <a:p>
            <a:r>
              <a:rPr lang="ru-RU" sz="6000" dirty="0" smtClean="0"/>
              <a:t>«ЖЕЛЕЗНАЯ» ЛЕДИ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22.Назовите</a:t>
            </a:r>
            <a:r>
              <a:rPr lang="ru-RU" dirty="0" smtClean="0">
                <a:solidFill>
                  <a:schemeClr val="accent2"/>
                </a:solidFill>
              </a:rPr>
              <a:t> растение, которое является </a:t>
            </a:r>
            <a:r>
              <a:rPr lang="ru-RU" sz="5300" dirty="0" smtClean="0">
                <a:solidFill>
                  <a:schemeClr val="accent2"/>
                </a:solidFill>
              </a:rPr>
              <a:t>национальной</a:t>
            </a:r>
            <a:r>
              <a:rPr lang="ru-RU" dirty="0" smtClean="0">
                <a:solidFill>
                  <a:schemeClr val="accent2"/>
                </a:solidFill>
              </a:rPr>
              <a:t> эмблемой Шотландии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929198"/>
            <a:ext cx="6400800" cy="1500198"/>
          </a:xfrm>
        </p:spPr>
        <p:txBody>
          <a:bodyPr>
            <a:normAutofit/>
          </a:bodyPr>
          <a:lstStyle/>
          <a:p>
            <a:r>
              <a:rPr lang="ru-RU" sz="6000" dirty="0" smtClean="0"/>
              <a:t>ЧЕРТОПОЛОХ</a:t>
            </a:r>
          </a:p>
          <a:p>
            <a:endParaRPr lang="ru-RU" sz="6000" dirty="0"/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030" y="357166"/>
            <a:ext cx="8229600" cy="3071834"/>
          </a:xfrm>
        </p:spPr>
        <p:txBody>
          <a:bodyPr>
            <a:noAutofit/>
          </a:bodyPr>
          <a:lstStyle/>
          <a:p>
            <a:r>
              <a:rPr lang="ru-RU" dirty="0" smtClean="0">
                <a:solidFill>
                  <a:schemeClr val="accent2"/>
                </a:solidFill>
              </a:rPr>
              <a:t>2. На каких островах расположена Великобритания?</a:t>
            </a:r>
            <a:endParaRPr lang="ru-RU" dirty="0">
              <a:solidFill>
                <a:schemeClr val="accent2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572008"/>
            <a:ext cx="6400800" cy="2000264"/>
          </a:xfrm>
        </p:spPr>
        <p:txBody>
          <a:bodyPr>
            <a:noAutofit/>
          </a:bodyPr>
          <a:lstStyle/>
          <a:p>
            <a:r>
              <a:rPr lang="ru-RU" sz="6000" dirty="0" smtClean="0"/>
              <a:t>на Британских островах</a:t>
            </a:r>
            <a:endParaRPr lang="ru-RU" sz="6000" dirty="0"/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030" y="571480"/>
            <a:ext cx="8229600" cy="5000660"/>
          </a:xfrm>
        </p:spPr>
        <p:txBody>
          <a:bodyPr>
            <a:noAutofit/>
          </a:bodyPr>
          <a:lstStyle/>
          <a:p>
            <a:r>
              <a:rPr lang="ru-RU" dirty="0" smtClean="0">
                <a:solidFill>
                  <a:schemeClr val="accent2"/>
                </a:solidFill>
              </a:rPr>
              <a:t>3. Как называется часть Лондона, в которой располагаются финансовые и деловые учреждения? </a:t>
            </a:r>
            <a:endParaRPr lang="ru-RU" dirty="0">
              <a:solidFill>
                <a:schemeClr val="accent2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500702"/>
            <a:ext cx="6400800" cy="1143008"/>
          </a:xfrm>
        </p:spPr>
        <p:txBody>
          <a:bodyPr>
            <a:normAutofit/>
          </a:bodyPr>
          <a:lstStyle/>
          <a:p>
            <a:r>
              <a:rPr lang="ru-RU" sz="6000" dirty="0" smtClean="0"/>
              <a:t>Сити</a:t>
            </a:r>
            <a:endParaRPr lang="ru-RU" sz="6000" dirty="0"/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030" y="428604"/>
            <a:ext cx="8229600" cy="4357718"/>
          </a:xfrm>
        </p:spPr>
        <p:txBody>
          <a:bodyPr>
            <a:normAutofit fontScale="90000"/>
          </a:bodyPr>
          <a:lstStyle/>
          <a:p>
            <a:r>
              <a:rPr lang="ru-RU" sz="5300" dirty="0" smtClean="0">
                <a:solidFill>
                  <a:schemeClr val="accent1"/>
                </a:solidFill>
              </a:rPr>
              <a:t/>
            </a:r>
            <a:br>
              <a:rPr lang="ru-RU" sz="5300" dirty="0" smtClean="0">
                <a:solidFill>
                  <a:schemeClr val="accent1"/>
                </a:solidFill>
              </a:rPr>
            </a:br>
            <a:r>
              <a:rPr lang="ru-RU" sz="5300" dirty="0" smtClean="0">
                <a:solidFill>
                  <a:schemeClr val="accent1"/>
                </a:solidFill>
              </a:rPr>
              <a:t/>
            </a:r>
            <a:br>
              <a:rPr lang="ru-RU" sz="5300" dirty="0" smtClean="0">
                <a:solidFill>
                  <a:schemeClr val="accent1"/>
                </a:solidFill>
              </a:rPr>
            </a:br>
            <a:r>
              <a:rPr lang="ru-RU" sz="5300" dirty="0" smtClean="0">
                <a:solidFill>
                  <a:schemeClr val="accent2"/>
                </a:solidFill>
              </a:rPr>
              <a:t>4. </a:t>
            </a:r>
            <a:r>
              <a:rPr lang="en-US" sz="5300" dirty="0" smtClean="0">
                <a:solidFill>
                  <a:schemeClr val="accent2"/>
                </a:solidFill>
              </a:rPr>
              <a:t> </a:t>
            </a:r>
            <a:r>
              <a:rPr lang="ru-RU" sz="5300" dirty="0" smtClean="0">
                <a:solidFill>
                  <a:schemeClr val="accent2"/>
                </a:solidFill>
              </a:rPr>
              <a:t>ГДЕ ПРОХОДИТ </a:t>
            </a:r>
            <a:r>
              <a:rPr lang="ru-RU" sz="5300" dirty="0" err="1" smtClean="0">
                <a:solidFill>
                  <a:schemeClr val="accent2"/>
                </a:solidFill>
              </a:rPr>
              <a:t>КОРОНация</a:t>
            </a:r>
            <a:r>
              <a:rPr lang="ru-RU" sz="5300" dirty="0" smtClean="0">
                <a:solidFill>
                  <a:schemeClr val="accent2"/>
                </a:solidFill>
              </a:rPr>
              <a:t> БРИТАНСКИХ МОНАРХОВ</a:t>
            </a:r>
            <a:r>
              <a:rPr lang="en-US" sz="5300" dirty="0" smtClean="0">
                <a:solidFill>
                  <a:schemeClr val="accent1"/>
                </a:solidFill>
              </a:rPr>
              <a:t>?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4286256"/>
            <a:ext cx="8501122" cy="2143140"/>
          </a:xfrm>
        </p:spPr>
        <p:txBody>
          <a:bodyPr>
            <a:normAutofit fontScale="85000" lnSpcReduction="20000"/>
          </a:bodyPr>
          <a:lstStyle/>
          <a:p>
            <a:endParaRPr lang="ru-RU" dirty="0" smtClean="0"/>
          </a:p>
          <a:p>
            <a:r>
              <a:rPr lang="ru-RU" sz="7100" dirty="0" smtClean="0"/>
              <a:t>Вестминстерское аббатство</a:t>
            </a:r>
            <a:endParaRPr lang="ru-RU" sz="7100" dirty="0"/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2"/>
                </a:solidFill>
              </a:rPr>
              <a:t>5. Как называется орган политического управления ВЕЛИКОБРИТАНИИ ? </a:t>
            </a:r>
            <a:endParaRPr lang="ru-RU" dirty="0">
              <a:solidFill>
                <a:schemeClr val="accent2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sz="6600" dirty="0" smtClean="0"/>
              <a:t>Парламент</a:t>
            </a:r>
            <a:endParaRPr lang="ru-RU" sz="6600" dirty="0"/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2"/>
                </a:solidFill>
              </a:rPr>
              <a:t>6. Как звали известного писателя, автора романов “Давид </a:t>
            </a:r>
            <a:r>
              <a:rPr lang="ru-RU" dirty="0" err="1" smtClean="0">
                <a:solidFill>
                  <a:schemeClr val="accent2"/>
                </a:solidFill>
              </a:rPr>
              <a:t>Коперфильд</a:t>
            </a:r>
            <a:r>
              <a:rPr lang="ru-RU" dirty="0" smtClean="0">
                <a:solidFill>
                  <a:schemeClr val="accent2"/>
                </a:solidFill>
              </a:rPr>
              <a:t>”, “Оливер Твист” и </a:t>
            </a:r>
            <a:r>
              <a:rPr lang="ru-RU" dirty="0" err="1" smtClean="0">
                <a:solidFill>
                  <a:schemeClr val="accent2"/>
                </a:solidFill>
              </a:rPr>
              <a:t>др</a:t>
            </a:r>
            <a:r>
              <a:rPr lang="ru-RU" dirty="0" smtClean="0">
                <a:solidFill>
                  <a:schemeClr val="accent2"/>
                </a:solidFill>
              </a:rPr>
              <a:t>?</a:t>
            </a:r>
            <a:endParaRPr lang="ru-RU" dirty="0">
              <a:solidFill>
                <a:schemeClr val="accent2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ru-RU" dirty="0" smtClean="0"/>
          </a:p>
          <a:p>
            <a:r>
              <a:rPr lang="ru-RU" sz="6600" dirty="0" smtClean="0"/>
              <a:t>Чарльз Диккенс</a:t>
            </a:r>
            <a:endParaRPr lang="ru-RU" sz="6600" dirty="0"/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030" y="785794"/>
            <a:ext cx="8229600" cy="178595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accent2"/>
                </a:solidFill>
              </a:rPr>
              <a:t>7. Назовите главную площадь Лондона. </a:t>
            </a:r>
            <a:endParaRPr lang="ru-RU" dirty="0">
              <a:solidFill>
                <a:schemeClr val="accent2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929066"/>
            <a:ext cx="7200928" cy="2214578"/>
          </a:xfrm>
        </p:spPr>
        <p:txBody>
          <a:bodyPr>
            <a:normAutofit fontScale="70000" lnSpcReduction="20000"/>
          </a:bodyPr>
          <a:lstStyle/>
          <a:p>
            <a:endParaRPr lang="ru-RU" dirty="0" smtClean="0"/>
          </a:p>
          <a:p>
            <a:r>
              <a:rPr lang="ru-RU" sz="9400" dirty="0" smtClean="0"/>
              <a:t>Трафальгарская площадь</a:t>
            </a:r>
            <a:endParaRPr lang="ru-RU" sz="9400" dirty="0"/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241459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accent2"/>
                </a:solidFill>
              </a:rPr>
              <a:t>8. Из каких палат состоит Парламент?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4643446"/>
            <a:ext cx="8643998" cy="1857388"/>
          </a:xfrm>
        </p:spPr>
        <p:txBody>
          <a:bodyPr>
            <a:normAutofit fontScale="92500" lnSpcReduction="20000"/>
          </a:bodyPr>
          <a:lstStyle/>
          <a:p>
            <a:endParaRPr lang="ru-RU" dirty="0" smtClean="0"/>
          </a:p>
          <a:p>
            <a:r>
              <a:rPr lang="ru-RU" sz="5400" dirty="0" smtClean="0"/>
              <a:t>Палата Лордов и Палата Общин</a:t>
            </a:r>
            <a:endParaRPr lang="ru-RU" sz="5400" dirty="0"/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658</TotalTime>
  <Words>278</Words>
  <Application>Microsoft Office PowerPoint</Application>
  <PresentationFormat>Экран (4:3)</PresentationFormat>
  <Paragraphs>63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Апекс</vt:lpstr>
      <vt:lpstr>СТРАНОВЕДЧЕСКАЯ   ВИКТОРИНА</vt:lpstr>
      <vt:lpstr>1. Какой город является столицей США? </vt:lpstr>
      <vt:lpstr>2. На каких островах расположена Великобритания?</vt:lpstr>
      <vt:lpstr>3. Как называется часть Лондона, в которой располагаются финансовые и деловые учреждения? </vt:lpstr>
      <vt:lpstr>  4.  ГДЕ ПРОХОДИТ КОРОНация БРИТАНСКИХ МОНАРХОВ?  </vt:lpstr>
      <vt:lpstr>5. Как называется орган политического управления ВЕЛИКОБРИТАНИИ ? </vt:lpstr>
      <vt:lpstr>6. Как звали известного писателя, автора романов “Давид Коперфильд”, “Оливер Твист” и др?</vt:lpstr>
      <vt:lpstr>7. Назовите главную площадь Лондона. </vt:lpstr>
      <vt:lpstr>8. Из каких палат состоит Парламент? </vt:lpstr>
      <vt:lpstr>9. Где располагается официальная резиденция королевской семьи? </vt:lpstr>
      <vt:lpstr>10. Как называется парк, известный своим уголком Оратора? </vt:lpstr>
      <vt:lpstr>11. Изображение какого животного можно увидеть на гербе Англии? </vt:lpstr>
      <vt:lpstr>12. Когда отмечается день независимости в америке? </vt:lpstr>
      <vt:lpstr>13. НАЗОВИТЕ Американский национальный праздник, отмечаемый ежегодно в четвертый четверг ноября. </vt:lpstr>
      <vt:lpstr>14. Какому литературному персонажу посвящен музей на Бейкер – стрит в Лондоне? </vt:lpstr>
      <vt:lpstr>15. Что такое килт? </vt:lpstr>
      <vt:lpstr>16. В каком городе находится статуя Свободы? </vt:lpstr>
      <vt:lpstr>17. В какой стране два государственных языка – английский и французский? </vt:lpstr>
      <vt:lpstr>18. На флаге какой страны  изображен кленовый лист? </vt:lpstr>
      <vt:lpstr>19. Островное государство и континент, расположенный в Южном полушарии.  </vt:lpstr>
      <vt:lpstr>20. Назовите самый большой штат США?  </vt:lpstr>
      <vt:lpstr>21.В 1979  Маргарет Тэтчер стала первой женщиной-министром. Какое у нее было прозвище? </vt:lpstr>
      <vt:lpstr>22.Назовите растение, которое является национальной эмблемой Шотландии.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СТРАНОВЕДЧЕСКАЯ ВИКТОРИНА</dc:title>
  <dc:creator>полина</dc:creator>
  <cp:lastModifiedBy>Евгения</cp:lastModifiedBy>
  <cp:revision>69</cp:revision>
  <dcterms:created xsi:type="dcterms:W3CDTF">2012-02-29T11:28:54Z</dcterms:created>
  <dcterms:modified xsi:type="dcterms:W3CDTF">2014-03-10T13:51:51Z</dcterms:modified>
</cp:coreProperties>
</file>