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40" r:id="rId4"/>
    <p:sldId id="347" r:id="rId5"/>
    <p:sldId id="341" r:id="rId6"/>
    <p:sldId id="353" r:id="rId7"/>
    <p:sldId id="354" r:id="rId8"/>
    <p:sldId id="342" r:id="rId9"/>
    <p:sldId id="343" r:id="rId10"/>
    <p:sldId id="344" r:id="rId11"/>
    <p:sldId id="346" r:id="rId12"/>
    <p:sldId id="345" r:id="rId13"/>
    <p:sldId id="349" r:id="rId14"/>
    <p:sldId id="350" r:id="rId15"/>
    <p:sldId id="348" r:id="rId16"/>
    <p:sldId id="338" r:id="rId17"/>
    <p:sldId id="352" r:id="rId18"/>
    <p:sldId id="355"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41" autoAdjust="0"/>
    <p:restoredTop sz="94660"/>
  </p:normalViewPr>
  <p:slideViewPr>
    <p:cSldViewPr>
      <p:cViewPr varScale="1">
        <p:scale>
          <a:sx n="54" d="100"/>
          <a:sy n="54" d="100"/>
        </p:scale>
        <p:origin x="-33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48EA798-315A-4846-8C99-7E7C468CCE0F}" type="slidenum">
              <a:rPr lang="ru-RU"/>
              <a:pPr>
                <a:defRPr/>
              </a:pPr>
              <a:t>‹#›</a:t>
            </a:fld>
            <a:endParaRPr lang="ru-RU"/>
          </a:p>
        </p:txBody>
      </p:sp>
    </p:spTree>
  </p:cSld>
  <p:clrMapOvr>
    <a:masterClrMapping/>
  </p:clrMapOvr>
  <p:transition spd="slow" advTm="3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B92540D-D1D3-4E51-B5A0-AD88C4AD645E}" type="slidenum">
              <a:rPr lang="ru-RU"/>
              <a:pPr>
                <a:defRPr/>
              </a:pPr>
              <a:t>‹#›</a:t>
            </a:fld>
            <a:endParaRPr lang="ru-RU"/>
          </a:p>
        </p:txBody>
      </p:sp>
    </p:spTree>
  </p:cSld>
  <p:clrMapOvr>
    <a:masterClrMapping/>
  </p:clrMapOvr>
  <p:transition spd="slow" advTm="3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5B8E46-616E-4FB9-928B-7DC9C189ABAD}" type="slidenum">
              <a:rPr lang="ru-RU"/>
              <a:pPr>
                <a:defRPr/>
              </a:pPr>
              <a:t>‹#›</a:t>
            </a:fld>
            <a:endParaRPr lang="ru-RU"/>
          </a:p>
        </p:txBody>
      </p:sp>
    </p:spTree>
  </p:cSld>
  <p:clrMapOvr>
    <a:masterClrMapping/>
  </p:clrMapOvr>
  <p:transition spd="slow" advTm="3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998EE83-8341-40DF-B8D0-52A4D80191E0}" type="slidenum">
              <a:rPr lang="ru-RU"/>
              <a:pPr>
                <a:defRPr/>
              </a:pPr>
              <a:t>‹#›</a:t>
            </a:fld>
            <a:endParaRPr lang="ru-RU"/>
          </a:p>
        </p:txBody>
      </p:sp>
    </p:spTree>
  </p:cSld>
  <p:clrMapOvr>
    <a:masterClrMapping/>
  </p:clrMapOvr>
  <p:transition spd="slow" advTm="3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AF28850-8AAA-487B-AA73-EED9BE385986}" type="slidenum">
              <a:rPr lang="ru-RU"/>
              <a:pPr>
                <a:defRPr/>
              </a:pPr>
              <a:t>‹#›</a:t>
            </a:fld>
            <a:endParaRPr lang="ru-RU"/>
          </a:p>
        </p:txBody>
      </p:sp>
    </p:spTree>
  </p:cSld>
  <p:clrMapOvr>
    <a:masterClrMapping/>
  </p:clrMapOvr>
  <p:transition spd="slow" advTm="3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2D6C9F1-99E0-405B-8253-C1B5F66812F7}" type="slidenum">
              <a:rPr lang="ru-RU"/>
              <a:pPr>
                <a:defRPr/>
              </a:pPr>
              <a:t>‹#›</a:t>
            </a:fld>
            <a:endParaRPr lang="ru-RU"/>
          </a:p>
        </p:txBody>
      </p:sp>
    </p:spTree>
  </p:cSld>
  <p:clrMapOvr>
    <a:masterClrMapping/>
  </p:clrMapOvr>
  <p:transition spd="slow" advTm="3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891EA4F-554D-433B-9E4C-A62BB4BB9BDD}" type="slidenum">
              <a:rPr lang="ru-RU"/>
              <a:pPr>
                <a:defRPr/>
              </a:pPr>
              <a:t>‹#›</a:t>
            </a:fld>
            <a:endParaRPr lang="ru-RU"/>
          </a:p>
        </p:txBody>
      </p:sp>
    </p:spTree>
  </p:cSld>
  <p:clrMapOvr>
    <a:masterClrMapping/>
  </p:clrMapOvr>
  <p:transition spd="slow" advTm="3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96D9D33-083F-43CA-9D4E-DDC0B9C58D2D}" type="slidenum">
              <a:rPr lang="ru-RU"/>
              <a:pPr>
                <a:defRPr/>
              </a:pPr>
              <a:t>‹#›</a:t>
            </a:fld>
            <a:endParaRPr lang="ru-RU"/>
          </a:p>
        </p:txBody>
      </p:sp>
    </p:spTree>
  </p:cSld>
  <p:clrMapOvr>
    <a:masterClrMapping/>
  </p:clrMapOvr>
  <p:transition spd="slow" advTm="3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B1BFBAE-44F4-4257-B5C3-13E704D38BA0}" type="slidenum">
              <a:rPr lang="ru-RU"/>
              <a:pPr>
                <a:defRPr/>
              </a:pPr>
              <a:t>‹#›</a:t>
            </a:fld>
            <a:endParaRPr lang="ru-RU"/>
          </a:p>
        </p:txBody>
      </p:sp>
    </p:spTree>
  </p:cSld>
  <p:clrMapOvr>
    <a:masterClrMapping/>
  </p:clrMapOvr>
  <p:transition spd="slow" advTm="3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55E5D6B-27FC-483C-9A88-3CD35254BD9D}" type="slidenum">
              <a:rPr lang="ru-RU"/>
              <a:pPr>
                <a:defRPr/>
              </a:pPr>
              <a:t>‹#›</a:t>
            </a:fld>
            <a:endParaRPr lang="ru-RU"/>
          </a:p>
        </p:txBody>
      </p:sp>
    </p:spTree>
  </p:cSld>
  <p:clrMapOvr>
    <a:masterClrMapping/>
  </p:clrMapOvr>
  <p:transition spd="slow" advTm="3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0B109C0-FAE1-494F-AFFC-5807D61A861D}" type="slidenum">
              <a:rPr lang="ru-RU"/>
              <a:pPr>
                <a:defRPr/>
              </a:pPr>
              <a:t>‹#›</a:t>
            </a:fld>
            <a:endParaRPr lang="ru-RU"/>
          </a:p>
        </p:txBody>
      </p:sp>
    </p:spTree>
  </p:cSld>
  <p:clrMapOvr>
    <a:masterClrMapping/>
  </p:clrMapOvr>
  <p:transition spd="slow" advTm="3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A5E9B8-BAA4-4C48-B015-44901D40BA8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rot="-766880">
            <a:off x="422275" y="1881188"/>
            <a:ext cx="8280400" cy="2808287"/>
          </a:xfrm>
          <a:prstGeom prst="rect">
            <a:avLst/>
          </a:prstGeom>
        </p:spPr>
        <p:txBody>
          <a:bodyPr wrap="none" fromWordArt="1">
            <a:prstTxWarp prst="textSlantUp">
              <a:avLst>
                <a:gd name="adj" fmla="val 55556"/>
              </a:avLst>
            </a:prstTxWarp>
          </a:bodyPr>
          <a:lstStyle/>
          <a:p>
            <a:pPr algn="ctr"/>
            <a:endParaRPr lang="ru-RU" sz="3600" b="1" kern="10" dirty="0">
              <a:ln w="9525">
                <a:solidFill>
                  <a:srgbClr val="9933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dist="81320" dir="18519588" algn="ctr" rotWithShape="0">
                  <a:srgbClr val="868686"/>
                </a:outerShdw>
              </a:effectLst>
              <a:latin typeface="Arial"/>
              <a:cs typeface="Arial"/>
            </a:endParaRPr>
          </a:p>
        </p:txBody>
      </p:sp>
      <p:sp>
        <p:nvSpPr>
          <p:cNvPr id="3" name="Прямоугольник 2"/>
          <p:cNvSpPr/>
          <p:nvPr/>
        </p:nvSpPr>
        <p:spPr>
          <a:xfrm rot="20391841">
            <a:off x="602305" y="2601770"/>
            <a:ext cx="7574332" cy="1938992"/>
          </a:xfrm>
          <a:prstGeom prst="rect">
            <a:avLst/>
          </a:prstGeom>
        </p:spPr>
        <p:txBody>
          <a:bodyPr wrap="square">
            <a:spAutoFit/>
          </a:bodyPr>
          <a:lstStyle/>
          <a:p>
            <a:pPr algn="ctr"/>
            <a:r>
              <a:rPr lang="en-US" sz="6000" b="1" kern="10" dirty="0" smtClean="0">
                <a:ln w="9525">
                  <a:solidFill>
                    <a:srgbClr val="9933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dist="81320" dir="18519588" algn="ctr" rotWithShape="0">
                    <a:srgbClr val="868686"/>
                  </a:outerShdw>
                </a:effectLst>
                <a:latin typeface="Arial"/>
                <a:cs typeface="Arial"/>
              </a:rPr>
              <a:t>MY SCHOOL IS MY CASTLE!</a:t>
            </a:r>
            <a:endParaRPr lang="ru-RU" sz="6000" b="1" kern="10" dirty="0">
              <a:ln w="9525">
                <a:solidFill>
                  <a:srgbClr val="9933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dist="81320" dir="18519588" algn="ctr" rotWithShape="0">
                  <a:srgbClr val="868686"/>
                </a:outerShdw>
              </a:effectLst>
              <a:latin typeface="Arial"/>
              <a:cs typeface="Arial"/>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nodePh="1">
                                  <p:stCondLst>
                                    <p:cond delay="0"/>
                                  </p:stCondLst>
                                  <p:endCondLst>
                                    <p:cond evt="begin" delay="0">
                                      <p:tn val="5"/>
                                    </p:cond>
                                  </p:endCondLst>
                                  <p:childTnLst>
                                    <p:set>
                                      <p:cBhvr>
                                        <p:cTn id="6" dur="1" fill="hold">
                                          <p:stCondLst>
                                            <p:cond delay="0"/>
                                          </p:stCondLst>
                                        </p:cTn>
                                        <p:tgtEl>
                                          <p:spTgt spid="2052"/>
                                        </p:tgtEl>
                                        <p:attrNameLst>
                                          <p:attrName>style.visibility</p:attrName>
                                        </p:attrNameLst>
                                      </p:cBhvr>
                                      <p:to>
                                        <p:strVal val="visible"/>
                                      </p:to>
                                    </p:set>
                                    <p:animEffect transition="in" filter="checkerboard(across)">
                                      <p:cBhvr>
                                        <p:cTn id="7" dur="5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57158" y="214290"/>
            <a:ext cx="100043" cy="58760"/>
          </a:xfrm>
        </p:spPr>
        <p:txBody>
          <a:bodyPr/>
          <a:lstStyle/>
          <a:p>
            <a:endParaRPr lang="ru-RU" dirty="0"/>
          </a:p>
        </p:txBody>
      </p:sp>
      <p:sp>
        <p:nvSpPr>
          <p:cNvPr id="4" name="Текст 3"/>
          <p:cNvSpPr>
            <a:spLocks noGrp="1"/>
          </p:cNvSpPr>
          <p:nvPr>
            <p:ph type="body" sz="half" idx="2"/>
          </p:nvPr>
        </p:nvSpPr>
        <p:spPr>
          <a:xfrm>
            <a:off x="457200" y="285728"/>
            <a:ext cx="3008313" cy="5840435"/>
          </a:xfrm>
        </p:spPr>
        <p:txBody>
          <a:bodyPr/>
          <a:lstStyle/>
          <a:p>
            <a:r>
              <a:rPr lang="en-US" sz="3200" dirty="0" smtClean="0"/>
              <a:t>There is also a gymnasium near the dining-room. All pupils like to attend it because at our physical training lessons we usually play exciting sport games and have a lot of fun. </a:t>
            </a:r>
            <a:endParaRPr lang="ru-RU" sz="3200" dirty="0" smtClean="0"/>
          </a:p>
          <a:p>
            <a:endParaRPr lang="ru-RU" dirty="0"/>
          </a:p>
        </p:txBody>
      </p:sp>
      <p:pic>
        <p:nvPicPr>
          <p:cNvPr id="27650" name="Picture 2" descr="C:\Users\User\Desktop\фото для пр\Новая папка\IMG_8820.JPG"/>
          <p:cNvPicPr>
            <a:picLocks noGrp="1" noChangeAspect="1" noChangeArrowheads="1"/>
          </p:cNvPicPr>
          <p:nvPr>
            <p:ph idx="1"/>
          </p:nvPr>
        </p:nvPicPr>
        <p:blipFill>
          <a:blip r:embed="rId2" cstate="print"/>
          <a:srcRect/>
          <a:stretch>
            <a:fillRect/>
          </a:stretch>
        </p:blipFill>
        <p:spPr bwMode="auto">
          <a:xfrm>
            <a:off x="3357554" y="285728"/>
            <a:ext cx="5396434" cy="2549963"/>
          </a:xfrm>
          <a:prstGeom prst="rect">
            <a:avLst/>
          </a:prstGeom>
          <a:noFill/>
        </p:spPr>
      </p:pic>
      <p:pic>
        <p:nvPicPr>
          <p:cNvPr id="6" name="Picture 6" descr="C:\Users\user\Desktop\x_4875953f.jpg"/>
          <p:cNvPicPr>
            <a:picLocks noChangeAspect="1" noChangeArrowheads="1"/>
          </p:cNvPicPr>
          <p:nvPr/>
        </p:nvPicPr>
        <p:blipFill>
          <a:blip r:embed="rId3"/>
          <a:srcRect/>
          <a:stretch>
            <a:fillRect/>
          </a:stretch>
        </p:blipFill>
        <p:spPr bwMode="auto">
          <a:xfrm>
            <a:off x="3786182" y="3000372"/>
            <a:ext cx="4795837" cy="3595687"/>
          </a:xfrm>
          <a:prstGeom prst="rect">
            <a:avLst/>
          </a:prstGeom>
          <a:noFill/>
          <a:ln w="9525">
            <a:noFill/>
            <a:miter lim="800000"/>
            <a:headEnd/>
            <a:tailEnd/>
          </a:ln>
        </p:spPr>
      </p:pic>
    </p:spTree>
  </p:cSld>
  <p:clrMapOvr>
    <a:masterClrMapping/>
  </p:clrMapOvr>
  <p:transition spd="slow" advTm="3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5719" cy="441306"/>
          </a:xfrm>
        </p:spPr>
        <p:txBody>
          <a:bodyPr/>
          <a:lstStyle/>
          <a:p>
            <a:endParaRPr lang="ru-RU" dirty="0"/>
          </a:p>
        </p:txBody>
      </p:sp>
      <p:sp>
        <p:nvSpPr>
          <p:cNvPr id="4" name="Текст 3"/>
          <p:cNvSpPr>
            <a:spLocks noGrp="1"/>
          </p:cNvSpPr>
          <p:nvPr>
            <p:ph type="body" sz="half" idx="2"/>
          </p:nvPr>
        </p:nvSpPr>
        <p:spPr>
          <a:xfrm>
            <a:off x="457200" y="285728"/>
            <a:ext cx="3008313" cy="6215106"/>
          </a:xfrm>
        </p:spPr>
        <p:txBody>
          <a:bodyPr/>
          <a:lstStyle/>
          <a:p>
            <a:r>
              <a:rPr lang="en-US" dirty="0" smtClean="0"/>
              <a:t>.</a:t>
            </a:r>
            <a:r>
              <a:rPr lang="en-US" sz="2800" dirty="0" smtClean="0"/>
              <a:t>And there is a room for girls to learn housekeeping and craft work. It is also on the ground floor. The boys of our school  have a woodwork room too. There are all kinds of tools and machines in the workshops. </a:t>
            </a:r>
            <a:endParaRPr lang="ru-RU" sz="2800" dirty="0" smtClean="0"/>
          </a:p>
          <a:p>
            <a:endParaRPr lang="ru-RU" sz="3200" dirty="0" smtClean="0"/>
          </a:p>
          <a:p>
            <a:endParaRPr lang="ru-RU" sz="3200" dirty="0"/>
          </a:p>
        </p:txBody>
      </p:sp>
      <p:pic>
        <p:nvPicPr>
          <p:cNvPr id="5" name="Picture 4" descr="57"/>
          <p:cNvPicPr>
            <a:picLocks noGrp="1" noChangeAspect="1" noChangeArrowheads="1"/>
          </p:cNvPicPr>
          <p:nvPr>
            <p:ph idx="1"/>
          </p:nvPr>
        </p:nvPicPr>
        <p:blipFill>
          <a:blip r:embed="rId2" cstate="print"/>
          <a:srcRect/>
          <a:stretch>
            <a:fillRect/>
          </a:stretch>
        </p:blipFill>
        <p:spPr bwMode="auto">
          <a:xfrm>
            <a:off x="3643306" y="142852"/>
            <a:ext cx="4786346" cy="2983271"/>
          </a:xfrm>
          <a:prstGeom prst="rect">
            <a:avLst/>
          </a:prstGeom>
          <a:noFill/>
          <a:ln w="9525">
            <a:noFill/>
            <a:miter lim="800000"/>
            <a:headEnd/>
            <a:tailEnd/>
          </a:ln>
        </p:spPr>
      </p:pic>
      <p:pic>
        <p:nvPicPr>
          <p:cNvPr id="6" name="Picture 6" descr="D:\настя\Users\Админ\Pictures\Наташа\Школа\ЛюБиМыЙ КлАсС\УрОкИ\18ноября - 01декабря 2007г. 079.jpg"/>
          <p:cNvPicPr>
            <a:picLocks noChangeAspect="1" noChangeArrowheads="1"/>
          </p:cNvPicPr>
          <p:nvPr/>
        </p:nvPicPr>
        <p:blipFill>
          <a:blip r:embed="rId3"/>
          <a:srcRect/>
          <a:stretch>
            <a:fillRect/>
          </a:stretch>
        </p:blipFill>
        <p:spPr bwMode="auto">
          <a:xfrm>
            <a:off x="4214810" y="3143248"/>
            <a:ext cx="2714644" cy="3500438"/>
          </a:xfrm>
          <a:prstGeom prst="rect">
            <a:avLst/>
          </a:prstGeom>
          <a:noFill/>
          <a:ln w="9525">
            <a:noFill/>
            <a:miter lim="800000"/>
            <a:headEnd/>
            <a:tailEnd/>
          </a:ln>
        </p:spPr>
      </p:pic>
    </p:spTree>
  </p:cSld>
  <p:clrMapOvr>
    <a:masterClrMapping/>
  </p:clrMapOvr>
  <p:transition spd="slow" advTm="3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411481" y="273050"/>
            <a:ext cx="45719" cy="84116"/>
          </a:xfrm>
        </p:spPr>
        <p:txBody>
          <a:bodyPr/>
          <a:lstStyle/>
          <a:p>
            <a:endParaRPr lang="ru-RU" dirty="0"/>
          </a:p>
        </p:txBody>
      </p:sp>
      <p:sp>
        <p:nvSpPr>
          <p:cNvPr id="4" name="Текст 3"/>
          <p:cNvSpPr>
            <a:spLocks noGrp="1"/>
          </p:cNvSpPr>
          <p:nvPr>
            <p:ph type="body" sz="half" idx="2"/>
          </p:nvPr>
        </p:nvSpPr>
        <p:spPr>
          <a:xfrm>
            <a:off x="457200" y="214290"/>
            <a:ext cx="3008313" cy="5911873"/>
          </a:xfrm>
        </p:spPr>
        <p:txBody>
          <a:bodyPr/>
          <a:lstStyle/>
          <a:p>
            <a:r>
              <a:rPr lang="en-US" sz="2400" dirty="0" smtClean="0"/>
              <a:t>There is a school conference hall on the first floor where </a:t>
            </a:r>
            <a:r>
              <a:rPr lang="en-US" sz="2400" dirty="0" smtClean="0"/>
              <a:t>meetings, </a:t>
            </a:r>
            <a:r>
              <a:rPr lang="en-US" sz="2400" dirty="0" smtClean="0"/>
              <a:t>conference and school dancing parties take place. School theatre once in two or three months performs its plays here. The most remarkable event of the school life –”The Last Bell” is also celebrated here.</a:t>
            </a:r>
            <a:endParaRPr lang="ru-RU" dirty="0" smtClean="0"/>
          </a:p>
          <a:p>
            <a:endParaRPr lang="ru-RU" dirty="0"/>
          </a:p>
        </p:txBody>
      </p:sp>
      <p:pic>
        <p:nvPicPr>
          <p:cNvPr id="28674" name="Picture 2" descr="C:\Users\User\Desktop\фото для пр\IMG_1315.jpg"/>
          <p:cNvPicPr>
            <a:picLocks noGrp="1" noChangeAspect="1" noChangeArrowheads="1"/>
          </p:cNvPicPr>
          <p:nvPr>
            <p:ph idx="1"/>
          </p:nvPr>
        </p:nvPicPr>
        <p:blipFill>
          <a:blip r:embed="rId2" cstate="print"/>
          <a:srcRect/>
          <a:stretch>
            <a:fillRect/>
          </a:stretch>
        </p:blipFill>
        <p:spPr bwMode="auto">
          <a:xfrm>
            <a:off x="3357554" y="1"/>
            <a:ext cx="4500594" cy="3375446"/>
          </a:xfrm>
          <a:prstGeom prst="rect">
            <a:avLst/>
          </a:prstGeom>
          <a:noFill/>
        </p:spPr>
      </p:pic>
      <p:pic>
        <p:nvPicPr>
          <p:cNvPr id="6" name="Picture 2" descr="60"/>
          <p:cNvPicPr>
            <a:picLocks noChangeAspect="1" noChangeArrowheads="1"/>
          </p:cNvPicPr>
          <p:nvPr/>
        </p:nvPicPr>
        <p:blipFill>
          <a:blip r:embed="rId3" cstate="print"/>
          <a:srcRect/>
          <a:stretch>
            <a:fillRect/>
          </a:stretch>
        </p:blipFill>
        <p:spPr bwMode="auto">
          <a:xfrm>
            <a:off x="4286248" y="3571876"/>
            <a:ext cx="4452935" cy="3143248"/>
          </a:xfrm>
          <a:prstGeom prst="rect">
            <a:avLst/>
          </a:prstGeom>
          <a:noFill/>
          <a:ln w="9525">
            <a:noFill/>
            <a:miter lim="800000"/>
            <a:headEnd/>
            <a:tailEnd/>
          </a:ln>
        </p:spPr>
      </p:pic>
    </p:spTree>
  </p:cSld>
  <p:clrMapOvr>
    <a:masterClrMapping/>
  </p:clrMapOvr>
  <p:transition spd="slow" advTm="3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411481" y="273050"/>
            <a:ext cx="45719" cy="441306"/>
          </a:xfrm>
        </p:spPr>
        <p:txBody>
          <a:bodyPr/>
          <a:lstStyle/>
          <a:p>
            <a:endParaRPr lang="ru-RU" dirty="0"/>
          </a:p>
        </p:txBody>
      </p:sp>
      <p:sp>
        <p:nvSpPr>
          <p:cNvPr id="4" name="Текст 3"/>
          <p:cNvSpPr>
            <a:spLocks noGrp="1"/>
          </p:cNvSpPr>
          <p:nvPr>
            <p:ph type="body" sz="half" idx="2"/>
          </p:nvPr>
        </p:nvSpPr>
        <p:spPr>
          <a:xfrm>
            <a:off x="457200" y="214290"/>
            <a:ext cx="3008313" cy="5911873"/>
          </a:xfrm>
        </p:spPr>
        <p:txBody>
          <a:bodyPr/>
          <a:lstStyle/>
          <a:p>
            <a:r>
              <a:rPr lang="en-US" sz="3200" dirty="0" smtClean="0"/>
              <a:t>After classes many pupils don’t go home right away. We have choir, dancing club and sports club. Some pupils attend a musical school.</a:t>
            </a:r>
            <a:endParaRPr lang="ru-RU" sz="3200" dirty="0"/>
          </a:p>
        </p:txBody>
      </p:sp>
      <p:pic>
        <p:nvPicPr>
          <p:cNvPr id="5" name="Picture 2" descr="58"/>
          <p:cNvPicPr>
            <a:picLocks noGrp="1" noChangeAspect="1" noChangeArrowheads="1"/>
          </p:cNvPicPr>
          <p:nvPr>
            <p:ph idx="1"/>
          </p:nvPr>
        </p:nvPicPr>
        <p:blipFill>
          <a:blip r:embed="rId2" cstate="print"/>
          <a:srcRect/>
          <a:stretch>
            <a:fillRect/>
          </a:stretch>
        </p:blipFill>
        <p:spPr bwMode="auto">
          <a:xfrm>
            <a:off x="3357555" y="357167"/>
            <a:ext cx="4286279" cy="3218430"/>
          </a:xfrm>
          <a:prstGeom prst="rect">
            <a:avLst/>
          </a:prstGeom>
          <a:noFill/>
          <a:ln w="9525">
            <a:noFill/>
            <a:miter lim="800000"/>
            <a:headEnd/>
            <a:tailEnd/>
          </a:ln>
        </p:spPr>
      </p:pic>
      <p:pic>
        <p:nvPicPr>
          <p:cNvPr id="7" name="Picture 8" descr="C:\Users\user\Desktop\x_5fd33e8d.jpg"/>
          <p:cNvPicPr>
            <a:picLocks noChangeAspect="1" noChangeArrowheads="1"/>
          </p:cNvPicPr>
          <p:nvPr/>
        </p:nvPicPr>
        <p:blipFill>
          <a:blip r:embed="rId3"/>
          <a:srcRect/>
          <a:stretch>
            <a:fillRect/>
          </a:stretch>
        </p:blipFill>
        <p:spPr bwMode="auto">
          <a:xfrm>
            <a:off x="4786314" y="3679006"/>
            <a:ext cx="3886317" cy="2915469"/>
          </a:xfrm>
          <a:prstGeom prst="rect">
            <a:avLst/>
          </a:prstGeom>
          <a:noFill/>
          <a:ln w="9525">
            <a:noFill/>
            <a:miter lim="800000"/>
            <a:headEnd/>
            <a:tailEnd/>
          </a:ln>
        </p:spPr>
      </p:pic>
    </p:spTree>
  </p:cSld>
  <p:clrMapOvr>
    <a:masterClrMapping/>
  </p:clrMapOvr>
  <p:transition spd="slow" advTm="3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57159" y="214290"/>
            <a:ext cx="100042" cy="58760"/>
          </a:xfrm>
        </p:spPr>
        <p:txBody>
          <a:bodyPr/>
          <a:lstStyle/>
          <a:p>
            <a:endParaRPr lang="ru-RU" dirty="0"/>
          </a:p>
        </p:txBody>
      </p:sp>
      <p:sp>
        <p:nvSpPr>
          <p:cNvPr id="4" name="Текст 3"/>
          <p:cNvSpPr>
            <a:spLocks noGrp="1"/>
          </p:cNvSpPr>
          <p:nvPr>
            <p:ph type="body" sz="half" idx="2"/>
          </p:nvPr>
        </p:nvSpPr>
        <p:spPr>
          <a:xfrm>
            <a:off x="428596" y="214290"/>
            <a:ext cx="3036917" cy="5911873"/>
          </a:xfrm>
        </p:spPr>
        <p:txBody>
          <a:bodyPr/>
          <a:lstStyle/>
          <a:p>
            <a:r>
              <a:rPr lang="en-US" sz="4000" dirty="0" smtClean="0"/>
              <a:t>Our school is our castle. That`s why we take care of it. </a:t>
            </a:r>
            <a:r>
              <a:rPr lang="en-US" sz="4000" dirty="0" smtClean="0"/>
              <a:t>We do our best to make it clean and beautiful</a:t>
            </a:r>
            <a:r>
              <a:rPr lang="en-US" sz="3600" dirty="0" smtClean="0"/>
              <a:t>.</a:t>
            </a:r>
            <a:endParaRPr lang="ru-RU" sz="3600" dirty="0"/>
          </a:p>
        </p:txBody>
      </p:sp>
      <p:pic>
        <p:nvPicPr>
          <p:cNvPr id="5122" name="Picture 2" descr="C:\Users\User\Desktop\фотот\P1040730.JPG"/>
          <p:cNvPicPr>
            <a:picLocks noGrp="1" noChangeAspect="1" noChangeArrowheads="1"/>
          </p:cNvPicPr>
          <p:nvPr>
            <p:ph idx="1"/>
          </p:nvPr>
        </p:nvPicPr>
        <p:blipFill>
          <a:blip r:embed="rId2" cstate="print"/>
          <a:srcRect/>
          <a:stretch>
            <a:fillRect/>
          </a:stretch>
        </p:blipFill>
        <p:spPr bwMode="auto">
          <a:xfrm>
            <a:off x="4500562" y="214290"/>
            <a:ext cx="4468808" cy="2967567"/>
          </a:xfrm>
          <a:prstGeom prst="rect">
            <a:avLst/>
          </a:prstGeom>
          <a:noFill/>
        </p:spPr>
      </p:pic>
      <p:pic>
        <p:nvPicPr>
          <p:cNvPr id="6" name="Picture 8" descr="F:\фото для пр\субботник\Субботник 8а\x_91eb906c[1].jpg"/>
          <p:cNvPicPr>
            <a:picLocks noChangeAspect="1" noChangeArrowheads="1"/>
          </p:cNvPicPr>
          <p:nvPr/>
        </p:nvPicPr>
        <p:blipFill>
          <a:blip r:embed="rId3"/>
          <a:srcRect/>
          <a:stretch>
            <a:fillRect/>
          </a:stretch>
        </p:blipFill>
        <p:spPr bwMode="auto">
          <a:xfrm>
            <a:off x="3643306" y="3214686"/>
            <a:ext cx="4556128" cy="3409314"/>
          </a:xfrm>
          <a:prstGeom prst="rect">
            <a:avLst/>
          </a:prstGeom>
          <a:noFill/>
          <a:ln w="9525">
            <a:noFill/>
            <a:miter lim="800000"/>
            <a:headEnd/>
            <a:tailEnd/>
          </a:ln>
        </p:spPr>
      </p:pic>
    </p:spTree>
  </p:cSld>
  <p:clrMapOvr>
    <a:masterClrMapping/>
  </p:clrMapOvr>
  <p:transition spd="slow" advTm="3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411481" y="142852"/>
            <a:ext cx="45719" cy="130198"/>
          </a:xfrm>
        </p:spPr>
        <p:txBody>
          <a:bodyPr/>
          <a:lstStyle/>
          <a:p>
            <a:endParaRPr lang="ru-RU" dirty="0"/>
          </a:p>
        </p:txBody>
      </p:sp>
      <p:sp>
        <p:nvSpPr>
          <p:cNvPr id="4" name="Текст 3"/>
          <p:cNvSpPr>
            <a:spLocks noGrp="1"/>
          </p:cNvSpPr>
          <p:nvPr>
            <p:ph type="body" sz="half" idx="2"/>
          </p:nvPr>
        </p:nvSpPr>
        <p:spPr>
          <a:xfrm>
            <a:off x="457200" y="142852"/>
            <a:ext cx="3008313" cy="5983311"/>
          </a:xfrm>
        </p:spPr>
        <p:txBody>
          <a:bodyPr/>
          <a:lstStyle/>
          <a:p>
            <a:r>
              <a:rPr lang="en-US" sz="2800" dirty="0" smtClean="0"/>
              <a:t>When I think about my school I don't remember its walls and desks; it is my teachers and school-mates who will be always with me.</a:t>
            </a:r>
            <a:endParaRPr lang="ru-RU" sz="2800" dirty="0" smtClean="0"/>
          </a:p>
          <a:p>
            <a:r>
              <a:rPr lang="en-US" sz="2800" dirty="0" smtClean="0"/>
              <a:t>We are so thankful  to our teachers for what they have done for us.</a:t>
            </a:r>
            <a:endParaRPr lang="ru-RU" sz="2800" dirty="0"/>
          </a:p>
        </p:txBody>
      </p:sp>
      <p:pic>
        <p:nvPicPr>
          <p:cNvPr id="6146" name="Picture 2" descr="C:\Users\User\Desktop\фотот\P1080049.JPG"/>
          <p:cNvPicPr>
            <a:picLocks noGrp="1" noChangeAspect="1" noChangeArrowheads="1"/>
          </p:cNvPicPr>
          <p:nvPr>
            <p:ph idx="1"/>
          </p:nvPr>
        </p:nvPicPr>
        <p:blipFill>
          <a:blip r:embed="rId2" cstate="print"/>
          <a:srcRect/>
          <a:stretch>
            <a:fillRect/>
          </a:stretch>
        </p:blipFill>
        <p:spPr bwMode="auto">
          <a:xfrm>
            <a:off x="3214678" y="1643050"/>
            <a:ext cx="5746755" cy="3232549"/>
          </a:xfrm>
          <a:prstGeom prst="rect">
            <a:avLst/>
          </a:prstGeom>
          <a:noFill/>
        </p:spPr>
      </p:pic>
    </p:spTree>
  </p:cSld>
  <p:clrMapOvr>
    <a:masterClrMapping/>
  </p:clrMapOvr>
  <p:transition spd="slow" advTm="3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48"/>
          <p:cNvPicPr>
            <a:picLocks noChangeAspect="1" noChangeArrowheads="1"/>
          </p:cNvPicPr>
          <p:nvPr/>
        </p:nvPicPr>
        <p:blipFill>
          <a:blip r:embed="rId2" cstate="print"/>
          <a:srcRect l="2908" t="9621"/>
          <a:stretch>
            <a:fillRect/>
          </a:stretch>
        </p:blipFill>
        <p:spPr bwMode="auto">
          <a:xfrm>
            <a:off x="2071688" y="2643188"/>
            <a:ext cx="4357687" cy="2857500"/>
          </a:xfrm>
          <a:prstGeom prst="rect">
            <a:avLst/>
          </a:prstGeom>
          <a:noFill/>
          <a:ln w="9525">
            <a:noFill/>
            <a:miter lim="800000"/>
            <a:headEnd/>
            <a:tailEnd/>
          </a:ln>
        </p:spPr>
      </p:pic>
      <p:pic>
        <p:nvPicPr>
          <p:cNvPr id="13315" name="Picture 2" descr="51"/>
          <p:cNvPicPr>
            <a:picLocks noChangeAspect="1" noChangeArrowheads="1"/>
          </p:cNvPicPr>
          <p:nvPr/>
        </p:nvPicPr>
        <p:blipFill>
          <a:blip r:embed="rId3" cstate="print"/>
          <a:srcRect l="2960"/>
          <a:stretch>
            <a:fillRect/>
          </a:stretch>
        </p:blipFill>
        <p:spPr bwMode="auto">
          <a:xfrm>
            <a:off x="4572000" y="214313"/>
            <a:ext cx="4357688" cy="2786062"/>
          </a:xfrm>
          <a:prstGeom prst="rect">
            <a:avLst/>
          </a:prstGeom>
          <a:noFill/>
          <a:ln w="9525">
            <a:noFill/>
            <a:miter lim="800000"/>
            <a:headEnd/>
            <a:tailEnd/>
          </a:ln>
        </p:spPr>
      </p:pic>
      <p:pic>
        <p:nvPicPr>
          <p:cNvPr id="13316" name="Picture 2" descr="49"/>
          <p:cNvPicPr>
            <a:picLocks noChangeAspect="1" noChangeArrowheads="1"/>
          </p:cNvPicPr>
          <p:nvPr/>
        </p:nvPicPr>
        <p:blipFill>
          <a:blip r:embed="rId4" cstate="print"/>
          <a:srcRect l="1645"/>
          <a:stretch>
            <a:fillRect/>
          </a:stretch>
        </p:blipFill>
        <p:spPr bwMode="auto">
          <a:xfrm>
            <a:off x="214313" y="214313"/>
            <a:ext cx="4116387" cy="2863850"/>
          </a:xfrm>
          <a:prstGeom prst="rect">
            <a:avLst/>
          </a:prstGeom>
          <a:noFill/>
          <a:ln w="9525">
            <a:noFill/>
            <a:miter lim="800000"/>
            <a:headEnd/>
            <a:tailEnd/>
          </a:ln>
        </p:spPr>
      </p:pic>
      <p:sp>
        <p:nvSpPr>
          <p:cNvPr id="13317" name="Прямоугольник 4"/>
          <p:cNvSpPr>
            <a:spLocks noChangeArrowheads="1"/>
          </p:cNvSpPr>
          <p:nvPr/>
        </p:nvSpPr>
        <p:spPr bwMode="auto">
          <a:xfrm>
            <a:off x="285750" y="5500688"/>
            <a:ext cx="8643938" cy="1200150"/>
          </a:xfrm>
          <a:prstGeom prst="rect">
            <a:avLst/>
          </a:prstGeom>
          <a:noFill/>
          <a:ln w="9525">
            <a:noFill/>
            <a:miter lim="800000"/>
            <a:headEnd/>
            <a:tailEnd/>
          </a:ln>
        </p:spPr>
        <p:txBody>
          <a:bodyPr>
            <a:spAutoFit/>
          </a:bodyPr>
          <a:lstStyle/>
          <a:p>
            <a:r>
              <a:rPr lang="en-US" sz="3600" dirty="0"/>
              <a:t>Also we are proud of our teachers who are full </a:t>
            </a:r>
            <a:r>
              <a:rPr lang="en-US" sz="3600" dirty="0" smtClean="0"/>
              <a:t>of energy</a:t>
            </a:r>
            <a:r>
              <a:rPr lang="en-US" sz="3600" dirty="0"/>
              <a:t>, optimism and wisdom. </a:t>
            </a:r>
            <a:endParaRPr lang="ru-RU" sz="3600"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333333"/>
                </a:solidFill>
                <a:effectLst/>
                <a:latin typeface="Calibri" pitchFamily="34" charset="0"/>
                <a:ea typeface="Times New Roman" pitchFamily="18" charset="0"/>
                <a:cs typeface="Times New Roman" pitchFamily="18" charset="0"/>
              </a:rPr>
              <a:t>If you look at my school, you can think: “A typical school! There are millions of such schools everywhere.” No, my school is the best in the world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advTm="3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We study at the best school in the world. Each pupil of our school  thinks so. Here is an atmosphere of friendship and understanding, so we go to school with pleasure. If you look at our school, you can think: “A typical school! There are millions of such schools everywhere.” No, our school is the </a:t>
            </a:r>
            <a:r>
              <a:rPr lang="en-US" b="1" i="1" dirty="0" smtClean="0"/>
              <a:t>best</a:t>
            </a:r>
            <a:r>
              <a:rPr lang="en-US" dirty="0" smtClean="0"/>
              <a:t> in the world. </a:t>
            </a:r>
            <a:endParaRPr lang="ru-RU" dirty="0" smtClean="0"/>
          </a:p>
        </p:txBody>
      </p:sp>
    </p:spTree>
  </p:cSld>
  <p:clrMapOvr>
    <a:masterClrMapping/>
  </p:clrMapOvr>
  <p:transition spd="slow" advTm="3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rot="20561821">
            <a:off x="1000100" y="2428869"/>
            <a:ext cx="6929486" cy="2000264"/>
          </a:xfrm>
        </p:spPr>
        <p:txBody>
          <a:bodyPr/>
          <a:lstStyle/>
          <a:p>
            <a:pPr>
              <a:buNone/>
            </a:pPr>
            <a:r>
              <a:rPr lang="en-US" sz="6000" b="1" kern="10" dirty="0" smtClean="0">
                <a:ln w="9525">
                  <a:solidFill>
                    <a:srgbClr val="9933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dist="81320" dir="18519588" algn="ctr" rotWithShape="0">
                    <a:srgbClr val="868686"/>
                  </a:outerShdw>
                </a:effectLst>
                <a:cs typeface="Arial"/>
              </a:rPr>
              <a:t> </a:t>
            </a:r>
            <a:r>
              <a:rPr lang="en-US" sz="7200" b="1" kern="10" dirty="0" smtClean="0">
                <a:ln w="9525">
                  <a:solidFill>
                    <a:srgbClr val="9933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dist="81320" dir="18519588" algn="ctr" rotWithShape="0">
                    <a:srgbClr val="868686"/>
                  </a:outerShdw>
                </a:effectLst>
                <a:cs typeface="Arial"/>
              </a:rPr>
              <a:t>THANKS FOR      ATTENTION!</a:t>
            </a:r>
            <a:endParaRPr lang="ru-RU" sz="7200" b="1" kern="10" dirty="0" smtClean="0">
              <a:ln w="9525">
                <a:solidFill>
                  <a:srgbClr val="9933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dist="81320" dir="18519588" algn="ctr" rotWithShape="0">
                  <a:srgbClr val="868686"/>
                </a:outerShdw>
              </a:effectLst>
              <a:cs typeface="Arial"/>
            </a:endParaRPr>
          </a:p>
          <a:p>
            <a:pPr>
              <a:buNone/>
            </a:pPr>
            <a:endParaRPr lang="ru-RU" sz="6000" dirty="0"/>
          </a:p>
        </p:txBody>
      </p:sp>
    </p:spTree>
  </p:cSld>
  <p:clrMapOvr>
    <a:masterClrMapping/>
  </p:clrMapOvr>
  <p:transition spd="slow" advTm="3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27"/>
          <p:cNvPicPr>
            <a:picLocks noChangeAspect="1" noChangeArrowheads="1"/>
          </p:cNvPicPr>
          <p:nvPr/>
        </p:nvPicPr>
        <p:blipFill>
          <a:blip r:embed="rId2" cstate="print"/>
          <a:srcRect l="2135"/>
          <a:stretch>
            <a:fillRect/>
          </a:stretch>
        </p:blipFill>
        <p:spPr bwMode="auto">
          <a:xfrm>
            <a:off x="3883025" y="476250"/>
            <a:ext cx="5181600" cy="3714750"/>
          </a:xfrm>
          <a:prstGeom prst="rect">
            <a:avLst/>
          </a:prstGeom>
          <a:noFill/>
          <a:ln w="9525">
            <a:noFill/>
            <a:miter lim="800000"/>
            <a:headEnd/>
            <a:tailEnd/>
          </a:ln>
        </p:spPr>
      </p:pic>
      <p:pic>
        <p:nvPicPr>
          <p:cNvPr id="6147" name="Picture 4" descr="28"/>
          <p:cNvPicPr>
            <a:picLocks noChangeAspect="1" noChangeArrowheads="1"/>
          </p:cNvPicPr>
          <p:nvPr/>
        </p:nvPicPr>
        <p:blipFill>
          <a:blip r:embed="rId3" cstate="print"/>
          <a:srcRect t="8919"/>
          <a:stretch>
            <a:fillRect/>
          </a:stretch>
        </p:blipFill>
        <p:spPr bwMode="auto">
          <a:xfrm>
            <a:off x="3786182" y="4286250"/>
            <a:ext cx="5072098" cy="2205038"/>
          </a:xfrm>
          <a:prstGeom prst="rect">
            <a:avLst/>
          </a:prstGeom>
          <a:noFill/>
          <a:ln w="9525">
            <a:noFill/>
            <a:miter lim="800000"/>
            <a:headEnd/>
            <a:tailEnd/>
          </a:ln>
        </p:spPr>
      </p:pic>
      <p:sp>
        <p:nvSpPr>
          <p:cNvPr id="6148" name="Прямоугольник 4"/>
          <p:cNvSpPr>
            <a:spLocks noChangeArrowheads="1"/>
          </p:cNvSpPr>
          <p:nvPr/>
        </p:nvSpPr>
        <p:spPr bwMode="auto">
          <a:xfrm>
            <a:off x="285750" y="357188"/>
            <a:ext cx="2714614" cy="6186309"/>
          </a:xfrm>
          <a:prstGeom prst="rect">
            <a:avLst/>
          </a:prstGeom>
          <a:noFill/>
          <a:ln w="9525">
            <a:noFill/>
            <a:miter lim="800000"/>
            <a:headEnd/>
            <a:tailEnd/>
          </a:ln>
        </p:spPr>
        <p:txBody>
          <a:bodyPr wrap="square">
            <a:spAutoFit/>
          </a:bodyPr>
          <a:lstStyle/>
          <a:p>
            <a:r>
              <a:rPr lang="en-US" sz="3600" dirty="0" smtClean="0"/>
              <a:t>In 1984 </a:t>
            </a:r>
            <a:r>
              <a:rPr lang="en-US" sz="3600" dirty="0" smtClean="0"/>
              <a:t> </a:t>
            </a:r>
            <a:r>
              <a:rPr lang="en-US" sz="3600" dirty="0"/>
              <a:t>a new modern building of </a:t>
            </a:r>
            <a:r>
              <a:rPr lang="en-US" sz="3600" dirty="0" smtClean="0"/>
              <a:t>our school was </a:t>
            </a:r>
            <a:r>
              <a:rPr lang="en-US" sz="3600" dirty="0" smtClean="0"/>
              <a:t>built. About </a:t>
            </a:r>
            <a:r>
              <a:rPr lang="ru-RU" sz="3600" dirty="0" smtClean="0"/>
              <a:t>620 </a:t>
            </a:r>
            <a:r>
              <a:rPr lang="en-US" sz="3600" dirty="0" smtClean="0"/>
              <a:t>pupils got the opportunity to study there</a:t>
            </a:r>
            <a:r>
              <a:rPr lang="en-US" sz="3200" dirty="0" smtClean="0"/>
              <a:t>.</a:t>
            </a:r>
            <a:endParaRPr lang="ru-RU" sz="3200" dirty="0"/>
          </a:p>
        </p:txBody>
      </p:sp>
    </p:spTree>
  </p:cSld>
  <p:clrMapOvr>
    <a:masterClrMapping/>
  </p:clrMapOvr>
  <p:transition spd="slow" advTm="3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257148" cy="155554"/>
          </a:xfrm>
        </p:spPr>
        <p:txBody>
          <a:bodyPr/>
          <a:lstStyle/>
          <a:p>
            <a:endParaRPr lang="ru-RU" dirty="0"/>
          </a:p>
        </p:txBody>
      </p:sp>
      <p:sp>
        <p:nvSpPr>
          <p:cNvPr id="4" name="Текст 3"/>
          <p:cNvSpPr>
            <a:spLocks noGrp="1"/>
          </p:cNvSpPr>
          <p:nvPr>
            <p:ph type="body" sz="half" idx="2"/>
          </p:nvPr>
        </p:nvSpPr>
        <p:spPr>
          <a:xfrm>
            <a:off x="457200" y="214290"/>
            <a:ext cx="3186106" cy="6643710"/>
          </a:xfrm>
        </p:spPr>
        <p:txBody>
          <a:bodyPr/>
          <a:lstStyle/>
          <a:p>
            <a:r>
              <a:rPr lang="en-US" sz="3600" dirty="0" err="1" smtClean="0"/>
              <a:t>Nowdays</a:t>
            </a:r>
            <a:r>
              <a:rPr lang="en-US" sz="3600" dirty="0" smtClean="0"/>
              <a:t> our </a:t>
            </a:r>
            <a:r>
              <a:rPr lang="en-US" sz="3600" dirty="0" smtClean="0"/>
              <a:t>school is </a:t>
            </a:r>
            <a:r>
              <a:rPr lang="en-US" sz="3600" dirty="0" smtClean="0"/>
              <a:t>spacious</a:t>
            </a:r>
            <a:r>
              <a:rPr lang="en-US" sz="3600" dirty="0" smtClean="0"/>
              <a:t>, </a:t>
            </a:r>
            <a:r>
              <a:rPr lang="en-US" sz="3600" dirty="0" smtClean="0"/>
              <a:t>airy and light</a:t>
            </a:r>
            <a:r>
              <a:rPr lang="en-US" sz="3600" dirty="0" smtClean="0"/>
              <a:t>. There are 3 floors in </a:t>
            </a:r>
            <a:r>
              <a:rPr lang="en-US" sz="3600" dirty="0" smtClean="0"/>
              <a:t>it. </a:t>
            </a:r>
            <a:r>
              <a:rPr lang="en-US" sz="3600" dirty="0" smtClean="0"/>
              <a:t>There </a:t>
            </a:r>
            <a:r>
              <a:rPr lang="en-US" sz="3600" dirty="0" smtClean="0"/>
              <a:t>is a large schoolyard and a </a:t>
            </a:r>
            <a:r>
              <a:rPr lang="en-US" sz="3600" dirty="0" smtClean="0"/>
              <a:t>stadium</a:t>
            </a:r>
            <a:r>
              <a:rPr lang="en-US" sz="3600" dirty="0" smtClean="0"/>
              <a:t> </a:t>
            </a:r>
            <a:r>
              <a:rPr lang="en-US" sz="3600" dirty="0" smtClean="0"/>
              <a:t>around the school.</a:t>
            </a:r>
            <a:endParaRPr lang="ru-RU" sz="3600" dirty="0" smtClean="0"/>
          </a:p>
          <a:p>
            <a:endParaRPr lang="ru-RU" sz="3600" dirty="0"/>
          </a:p>
        </p:txBody>
      </p:sp>
      <p:pic>
        <p:nvPicPr>
          <p:cNvPr id="25602" name="Picture 2" descr="C:\Users\User\Desktop\фото для пр\вид\x_eef4fb56.jpg"/>
          <p:cNvPicPr>
            <a:picLocks noGrp="1" noChangeAspect="1" noChangeArrowheads="1"/>
          </p:cNvPicPr>
          <p:nvPr>
            <p:ph idx="1"/>
          </p:nvPr>
        </p:nvPicPr>
        <p:blipFill>
          <a:blip r:embed="rId2" cstate="print"/>
          <a:srcRect/>
          <a:stretch>
            <a:fillRect/>
          </a:stretch>
        </p:blipFill>
        <p:spPr bwMode="auto">
          <a:xfrm>
            <a:off x="3786182" y="1000108"/>
            <a:ext cx="5095910" cy="4143404"/>
          </a:xfrm>
          <a:prstGeom prst="rect">
            <a:avLst/>
          </a:prstGeom>
          <a:noFill/>
        </p:spPr>
      </p:pic>
    </p:spTree>
  </p:cSld>
  <p:clrMapOvr>
    <a:masterClrMapping/>
  </p:clrMapOvr>
  <p:transition spd="slow" advTm="3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85720" y="214290"/>
            <a:ext cx="171481" cy="58760"/>
          </a:xfrm>
        </p:spPr>
        <p:txBody>
          <a:bodyPr/>
          <a:lstStyle/>
          <a:p>
            <a:endParaRPr lang="ru-RU" dirty="0"/>
          </a:p>
        </p:txBody>
      </p:sp>
      <p:sp>
        <p:nvSpPr>
          <p:cNvPr id="4" name="Текст 3"/>
          <p:cNvSpPr>
            <a:spLocks noGrp="1"/>
          </p:cNvSpPr>
          <p:nvPr>
            <p:ph type="body" sz="half" idx="2"/>
          </p:nvPr>
        </p:nvSpPr>
        <p:spPr>
          <a:xfrm>
            <a:off x="285720" y="214290"/>
            <a:ext cx="3214710" cy="6072230"/>
          </a:xfrm>
        </p:spPr>
        <p:txBody>
          <a:bodyPr/>
          <a:lstStyle/>
          <a:p>
            <a:r>
              <a:rPr lang="en-US" sz="3600" dirty="0" smtClean="0"/>
              <a:t>On the second floor there are the classrooms </a:t>
            </a:r>
            <a:r>
              <a:rPr lang="en-US" sz="3600" dirty="0" smtClean="0"/>
              <a:t>only for </a:t>
            </a:r>
            <a:r>
              <a:rPr lang="en-US" sz="3600" dirty="0" smtClean="0"/>
              <a:t>the primary-</a:t>
            </a:r>
            <a:br>
              <a:rPr lang="en-US" sz="3600" dirty="0" smtClean="0"/>
            </a:br>
            <a:r>
              <a:rPr lang="en-US" sz="3600" dirty="0" smtClean="0"/>
              <a:t>school </a:t>
            </a:r>
            <a:r>
              <a:rPr lang="en-US" sz="3600" dirty="0" smtClean="0"/>
              <a:t>pupils. Junior schoolchildren  study there.</a:t>
            </a:r>
            <a:endParaRPr lang="ru-RU" sz="3600" dirty="0" smtClean="0"/>
          </a:p>
          <a:p>
            <a:endParaRPr lang="ru-RU" sz="3600" dirty="0"/>
          </a:p>
        </p:txBody>
      </p:sp>
      <p:pic>
        <p:nvPicPr>
          <p:cNvPr id="1026" name="Picture 2" descr="C:\Users\User\Desktop\фотот\P1060245.JPG"/>
          <p:cNvPicPr>
            <a:picLocks noGrp="1" noChangeAspect="1" noChangeArrowheads="1"/>
          </p:cNvPicPr>
          <p:nvPr>
            <p:ph idx="1"/>
          </p:nvPr>
        </p:nvPicPr>
        <p:blipFill>
          <a:blip r:embed="rId2" cstate="print"/>
          <a:srcRect/>
          <a:stretch>
            <a:fillRect/>
          </a:stretch>
        </p:blipFill>
        <p:spPr bwMode="auto">
          <a:xfrm>
            <a:off x="3500430" y="214290"/>
            <a:ext cx="4357718" cy="3268289"/>
          </a:xfrm>
          <a:prstGeom prst="rect">
            <a:avLst/>
          </a:prstGeom>
          <a:noFill/>
        </p:spPr>
      </p:pic>
      <p:pic>
        <p:nvPicPr>
          <p:cNvPr id="1027" name="Picture 3" descr="C:\Users\User\Desktop\фотот\P1060528.JPG"/>
          <p:cNvPicPr>
            <a:picLocks noChangeAspect="1" noChangeArrowheads="1"/>
          </p:cNvPicPr>
          <p:nvPr/>
        </p:nvPicPr>
        <p:blipFill>
          <a:blip r:embed="rId3" cstate="print"/>
          <a:srcRect/>
          <a:stretch>
            <a:fillRect/>
          </a:stretch>
        </p:blipFill>
        <p:spPr bwMode="auto">
          <a:xfrm>
            <a:off x="4214810" y="3546760"/>
            <a:ext cx="4609820" cy="3061209"/>
          </a:xfrm>
          <a:prstGeom prst="rect">
            <a:avLst/>
          </a:prstGeom>
          <a:noFill/>
        </p:spPr>
      </p:pic>
    </p:spTree>
  </p:cSld>
  <p:clrMapOvr>
    <a:masterClrMapping/>
  </p:clrMapOvr>
  <p:transition spd="slow" advTm="3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114272" cy="84116"/>
          </a:xfrm>
        </p:spPr>
        <p:txBody>
          <a:bodyPr/>
          <a:lstStyle/>
          <a:p>
            <a:endParaRPr lang="ru-RU" dirty="0"/>
          </a:p>
        </p:txBody>
      </p:sp>
      <p:sp>
        <p:nvSpPr>
          <p:cNvPr id="4" name="Текст 3"/>
          <p:cNvSpPr>
            <a:spLocks noGrp="1"/>
          </p:cNvSpPr>
          <p:nvPr>
            <p:ph type="body" sz="half" idx="2"/>
          </p:nvPr>
        </p:nvSpPr>
        <p:spPr>
          <a:xfrm>
            <a:off x="428596" y="357166"/>
            <a:ext cx="3008313" cy="4691063"/>
          </a:xfrm>
        </p:spPr>
        <p:txBody>
          <a:bodyPr/>
          <a:lstStyle/>
          <a:p>
            <a:r>
              <a:rPr lang="en-US" sz="2800" dirty="0" smtClean="0"/>
              <a:t>There are many classrooms in the school. Some </a:t>
            </a:r>
            <a:r>
              <a:rPr lang="en-US" sz="2800" dirty="0" smtClean="0"/>
              <a:t>of them</a:t>
            </a:r>
            <a:r>
              <a:rPr lang="en-US" sz="2800" dirty="0" smtClean="0"/>
              <a:t> </a:t>
            </a:r>
            <a:r>
              <a:rPr lang="en-US" sz="2800" dirty="0" smtClean="0"/>
              <a:t>are supplied with a modern equipment which helps to study different subjects better. </a:t>
            </a:r>
            <a:r>
              <a:rPr lang="en-US" sz="2800" dirty="0" smtClean="0"/>
              <a:t>The</a:t>
            </a:r>
            <a:r>
              <a:rPr lang="en-US" sz="2800" dirty="0" smtClean="0"/>
              <a:t> </a:t>
            </a:r>
            <a:r>
              <a:rPr lang="en-US" sz="2800" dirty="0" smtClean="0"/>
              <a:t>classrooms have TV sets that are used </a:t>
            </a:r>
            <a:r>
              <a:rPr lang="en-US" sz="2800" dirty="0" smtClean="0"/>
              <a:t> </a:t>
            </a:r>
            <a:r>
              <a:rPr lang="en-US" sz="2800" dirty="0" smtClean="0"/>
              <a:t>at the lessons.</a:t>
            </a:r>
            <a:endParaRPr lang="ru-RU" sz="2800" dirty="0" smtClean="0"/>
          </a:p>
          <a:p>
            <a:endParaRPr lang="ru-RU" sz="2800" dirty="0" smtClean="0"/>
          </a:p>
          <a:p>
            <a:endParaRPr lang="ru-RU" sz="2800" dirty="0"/>
          </a:p>
        </p:txBody>
      </p:sp>
      <p:pic>
        <p:nvPicPr>
          <p:cNvPr id="5" name="Picture 3" descr="54"/>
          <p:cNvPicPr>
            <a:picLocks noGrp="1" noChangeAspect="1" noChangeArrowheads="1"/>
          </p:cNvPicPr>
          <p:nvPr>
            <p:ph idx="1"/>
          </p:nvPr>
        </p:nvPicPr>
        <p:blipFill>
          <a:blip r:embed="rId2" cstate="print"/>
          <a:srcRect l="5553"/>
          <a:stretch>
            <a:fillRect/>
          </a:stretch>
        </p:blipFill>
        <p:spPr bwMode="auto">
          <a:xfrm>
            <a:off x="3357554" y="1428736"/>
            <a:ext cx="5475795" cy="3500462"/>
          </a:xfrm>
          <a:prstGeom prst="rect">
            <a:avLst/>
          </a:prstGeom>
          <a:noFill/>
          <a:ln w="9525">
            <a:noFill/>
            <a:miter lim="800000"/>
            <a:headEnd/>
            <a:tailEnd/>
          </a:ln>
        </p:spPr>
      </p:pic>
    </p:spTree>
  </p:cSld>
  <p:clrMapOvr>
    <a:masterClrMapping/>
  </p:clrMapOvr>
  <p:transition spd="slow" advTm="3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14283" y="214290"/>
            <a:ext cx="242918" cy="58760"/>
          </a:xfrm>
        </p:spPr>
        <p:txBody>
          <a:bodyPr/>
          <a:lstStyle/>
          <a:p>
            <a:endParaRPr lang="ru-RU" dirty="0"/>
          </a:p>
        </p:txBody>
      </p:sp>
      <p:sp>
        <p:nvSpPr>
          <p:cNvPr id="4" name="Текст 3"/>
          <p:cNvSpPr>
            <a:spLocks noGrp="1"/>
          </p:cNvSpPr>
          <p:nvPr>
            <p:ph type="body" sz="half" idx="2"/>
          </p:nvPr>
        </p:nvSpPr>
        <p:spPr>
          <a:xfrm>
            <a:off x="500034" y="214290"/>
            <a:ext cx="3008313" cy="4691063"/>
          </a:xfrm>
        </p:spPr>
        <p:txBody>
          <a:bodyPr/>
          <a:lstStyle/>
          <a:p>
            <a:r>
              <a:rPr lang="en-US" sz="2000" dirty="0" smtClean="0"/>
              <a:t> </a:t>
            </a:r>
            <a:r>
              <a:rPr lang="en-US" sz="2400" dirty="0" smtClean="0"/>
              <a:t>Each lesson in our school is a mini-performance: different presentations, interesting experiments, exciting teachers’ stories and pupils’ discussions. For such lessons we should thank our teachers - the fairest, kindest, cleverest and most sociable people. </a:t>
            </a:r>
            <a:endParaRPr lang="ru-RU" sz="2400" dirty="0"/>
          </a:p>
        </p:txBody>
      </p:sp>
      <p:pic>
        <p:nvPicPr>
          <p:cNvPr id="2050" name="Picture 2" descr="C:\Users\User\Desktop\фотот\P1050132.JPG"/>
          <p:cNvPicPr>
            <a:picLocks noGrp="1" noChangeAspect="1" noChangeArrowheads="1"/>
          </p:cNvPicPr>
          <p:nvPr>
            <p:ph idx="1"/>
          </p:nvPr>
        </p:nvPicPr>
        <p:blipFill>
          <a:blip r:embed="rId2" cstate="print"/>
          <a:srcRect/>
          <a:stretch>
            <a:fillRect/>
          </a:stretch>
        </p:blipFill>
        <p:spPr bwMode="auto">
          <a:xfrm>
            <a:off x="3212997" y="1357298"/>
            <a:ext cx="5542059" cy="3680273"/>
          </a:xfrm>
          <a:prstGeom prst="rect">
            <a:avLst/>
          </a:prstGeom>
          <a:noFill/>
        </p:spPr>
      </p:pic>
    </p:spTree>
  </p:cSld>
  <p:clrMapOvr>
    <a:masterClrMapping/>
  </p:clrMapOvr>
  <p:transition spd="slow" advTm="3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411481" y="273050"/>
            <a:ext cx="45719" cy="226992"/>
          </a:xfrm>
        </p:spPr>
        <p:txBody>
          <a:bodyPr/>
          <a:lstStyle/>
          <a:p>
            <a:endParaRPr lang="ru-RU" dirty="0"/>
          </a:p>
        </p:txBody>
      </p:sp>
      <p:sp>
        <p:nvSpPr>
          <p:cNvPr id="4" name="Текст 3"/>
          <p:cNvSpPr>
            <a:spLocks noGrp="1"/>
          </p:cNvSpPr>
          <p:nvPr>
            <p:ph type="body" sz="half" idx="2"/>
          </p:nvPr>
        </p:nvSpPr>
        <p:spPr>
          <a:xfrm>
            <a:off x="428596" y="214290"/>
            <a:ext cx="3008313" cy="5197493"/>
          </a:xfrm>
        </p:spPr>
        <p:txBody>
          <a:bodyPr/>
          <a:lstStyle/>
          <a:p>
            <a:r>
              <a:rPr lang="en-US" sz="2400" dirty="0" smtClean="0"/>
              <a:t> </a:t>
            </a:r>
            <a:r>
              <a:rPr lang="en-US" sz="2800" dirty="0" smtClean="0"/>
              <a:t>We have not only </a:t>
            </a:r>
            <a:r>
              <a:rPr lang="en-US" sz="2800" dirty="0" smtClean="0"/>
              <a:t>lessons at school</a:t>
            </a:r>
            <a:r>
              <a:rPr lang="en-US" sz="2800" dirty="0" smtClean="0"/>
              <a:t>. </a:t>
            </a:r>
            <a:r>
              <a:rPr lang="en-US" sz="2800" dirty="0" smtClean="0"/>
              <a:t>Different events take place before, after and during the classes: concerts in connection with different holidays, children’s parties, sport competitions, Olympiads, contests.</a:t>
            </a:r>
            <a:endParaRPr lang="ru-RU" sz="2800" dirty="0" smtClean="0"/>
          </a:p>
          <a:p>
            <a:endParaRPr lang="ru-RU" dirty="0"/>
          </a:p>
        </p:txBody>
      </p:sp>
      <p:pic>
        <p:nvPicPr>
          <p:cNvPr id="3074" name="Picture 2" descr="C:\Users\User\Desktop\фото для пр\Новая папка\квн\x_aba807de.jpg"/>
          <p:cNvPicPr>
            <a:picLocks noGrp="1" noChangeAspect="1" noChangeArrowheads="1"/>
          </p:cNvPicPr>
          <p:nvPr>
            <p:ph idx="1"/>
          </p:nvPr>
        </p:nvPicPr>
        <p:blipFill>
          <a:blip r:embed="rId2"/>
          <a:srcRect/>
          <a:stretch>
            <a:fillRect/>
          </a:stretch>
        </p:blipFill>
        <p:spPr bwMode="auto">
          <a:xfrm>
            <a:off x="4071934" y="214290"/>
            <a:ext cx="4397370" cy="3298028"/>
          </a:xfrm>
          <a:prstGeom prst="rect">
            <a:avLst/>
          </a:prstGeom>
          <a:noFill/>
        </p:spPr>
      </p:pic>
      <p:pic>
        <p:nvPicPr>
          <p:cNvPr id="3075" name="Picture 3" descr="C:\Users\User\Desktop\фотот\P1050783.JPG"/>
          <p:cNvPicPr>
            <a:picLocks noChangeAspect="1" noChangeArrowheads="1"/>
          </p:cNvPicPr>
          <p:nvPr/>
        </p:nvPicPr>
        <p:blipFill>
          <a:blip r:embed="rId3" cstate="print"/>
          <a:srcRect/>
          <a:stretch>
            <a:fillRect/>
          </a:stretch>
        </p:blipFill>
        <p:spPr bwMode="auto">
          <a:xfrm>
            <a:off x="3500430" y="3571876"/>
            <a:ext cx="4071934" cy="3053951"/>
          </a:xfrm>
          <a:prstGeom prst="rect">
            <a:avLst/>
          </a:prstGeom>
          <a:noFill/>
        </p:spPr>
      </p:pic>
    </p:spTree>
  </p:cSld>
  <p:clrMapOvr>
    <a:masterClrMapping/>
  </p:clrMapOvr>
  <p:transition spd="slow" advTm="3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1" y="0"/>
            <a:ext cx="114272" cy="273050"/>
          </a:xfrm>
        </p:spPr>
        <p:txBody>
          <a:bodyPr/>
          <a:lstStyle/>
          <a:p>
            <a:endParaRPr lang="ru-RU" dirty="0"/>
          </a:p>
        </p:txBody>
      </p:sp>
      <p:sp>
        <p:nvSpPr>
          <p:cNvPr id="4" name="Текст 3"/>
          <p:cNvSpPr>
            <a:spLocks noGrp="1"/>
          </p:cNvSpPr>
          <p:nvPr>
            <p:ph type="body" sz="half" idx="2"/>
          </p:nvPr>
        </p:nvSpPr>
        <p:spPr>
          <a:xfrm>
            <a:off x="500034" y="142852"/>
            <a:ext cx="3008313" cy="5840435"/>
          </a:xfrm>
        </p:spPr>
        <p:txBody>
          <a:bodyPr/>
          <a:lstStyle/>
          <a:p>
            <a:r>
              <a:rPr lang="en-US" sz="3600" dirty="0" smtClean="0"/>
              <a:t>There is a library on the ground floor of the school building. There are a lot of old and new books there. You can take any book you want.</a:t>
            </a:r>
            <a:endParaRPr lang="ru-RU" sz="3600" dirty="0" smtClean="0"/>
          </a:p>
          <a:p>
            <a:endParaRPr lang="ru-RU" dirty="0"/>
          </a:p>
        </p:txBody>
      </p:sp>
      <p:pic>
        <p:nvPicPr>
          <p:cNvPr id="4098" name="Picture 2" descr="C:\Users\User\Desktop\фотот\DSCN1197.JPG"/>
          <p:cNvPicPr>
            <a:picLocks noGrp="1" noChangeAspect="1" noChangeArrowheads="1"/>
          </p:cNvPicPr>
          <p:nvPr>
            <p:ph idx="1"/>
          </p:nvPr>
        </p:nvPicPr>
        <p:blipFill>
          <a:blip r:embed="rId2" cstate="print"/>
          <a:srcRect/>
          <a:stretch>
            <a:fillRect/>
          </a:stretch>
        </p:blipFill>
        <p:spPr bwMode="auto">
          <a:xfrm>
            <a:off x="4286248" y="214290"/>
            <a:ext cx="4500594" cy="3375446"/>
          </a:xfrm>
          <a:prstGeom prst="rect">
            <a:avLst/>
          </a:prstGeom>
          <a:noFill/>
        </p:spPr>
      </p:pic>
      <p:pic>
        <p:nvPicPr>
          <p:cNvPr id="4099" name="Picture 3" descr="C:\Users\User\Desktop\фотот\P1070975.JPG"/>
          <p:cNvPicPr>
            <a:picLocks noChangeAspect="1" noChangeArrowheads="1"/>
          </p:cNvPicPr>
          <p:nvPr/>
        </p:nvPicPr>
        <p:blipFill>
          <a:blip r:embed="rId3" cstate="print"/>
          <a:srcRect/>
          <a:stretch>
            <a:fillRect/>
          </a:stretch>
        </p:blipFill>
        <p:spPr bwMode="auto">
          <a:xfrm>
            <a:off x="3428992" y="3714752"/>
            <a:ext cx="5207004" cy="2928940"/>
          </a:xfrm>
          <a:prstGeom prst="rect">
            <a:avLst/>
          </a:prstGeom>
          <a:noFill/>
        </p:spPr>
      </p:pic>
    </p:spTree>
  </p:cSld>
  <p:clrMapOvr>
    <a:masterClrMapping/>
  </p:clrMapOvr>
  <p:transition spd="slow" advTm="3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50" y="0"/>
            <a:ext cx="542900" cy="214314"/>
          </a:xfrm>
        </p:spPr>
        <p:txBody>
          <a:bodyPr/>
          <a:lstStyle/>
          <a:p>
            <a:endParaRPr lang="ru-RU" dirty="0"/>
          </a:p>
        </p:txBody>
      </p:sp>
      <p:sp>
        <p:nvSpPr>
          <p:cNvPr id="4" name="Текст 3"/>
          <p:cNvSpPr>
            <a:spLocks noGrp="1"/>
          </p:cNvSpPr>
          <p:nvPr>
            <p:ph type="body" sz="half" idx="2"/>
          </p:nvPr>
        </p:nvSpPr>
        <p:spPr>
          <a:xfrm>
            <a:off x="457200" y="357166"/>
            <a:ext cx="3008313" cy="6500834"/>
          </a:xfrm>
        </p:spPr>
        <p:txBody>
          <a:bodyPr/>
          <a:lstStyle/>
          <a:p>
            <a:r>
              <a:rPr lang="en-US" sz="2800" dirty="0" smtClean="0"/>
              <a:t>There is a dining room. It is on the ground floor too. Here pupils and teachers have their breakfast and dinner. The dining-room is very clean and has beautifully designed interior. There are many nice pictures and  flowers on the walls.</a:t>
            </a:r>
            <a:endParaRPr lang="ru-RU" sz="2800" dirty="0" smtClean="0"/>
          </a:p>
          <a:p>
            <a:endParaRPr lang="ru-RU" sz="2800" dirty="0"/>
          </a:p>
        </p:txBody>
      </p:sp>
      <p:pic>
        <p:nvPicPr>
          <p:cNvPr id="26626" name="Picture 2" descr="C:\Users\User\Desktop\фото для пр\столовая\x_d881488e.jpg"/>
          <p:cNvPicPr>
            <a:picLocks noGrp="1" noChangeAspect="1" noChangeArrowheads="1"/>
          </p:cNvPicPr>
          <p:nvPr>
            <p:ph idx="1"/>
          </p:nvPr>
        </p:nvPicPr>
        <p:blipFill>
          <a:blip r:embed="rId2" cstate="print"/>
          <a:srcRect/>
          <a:stretch>
            <a:fillRect/>
          </a:stretch>
        </p:blipFill>
        <p:spPr bwMode="auto">
          <a:xfrm>
            <a:off x="3388762" y="1142984"/>
            <a:ext cx="5043403" cy="3782552"/>
          </a:xfrm>
          <a:prstGeom prst="rect">
            <a:avLst/>
          </a:prstGeom>
          <a:noFill/>
        </p:spPr>
      </p:pic>
    </p:spTree>
  </p:cSld>
  <p:clrMapOvr>
    <a:masterClrMapping/>
  </p:clrMapOvr>
  <p:transition spd="slow" advTm="30000">
    <p:fad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948</TotalTime>
  <Words>619</Words>
  <Application>Microsoft Office PowerPoint</Application>
  <PresentationFormat>Экран (4:3)</PresentationFormat>
  <Paragraphs>20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demo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168</cp:revision>
  <dcterms:created xsi:type="dcterms:W3CDTF">2007-03-12T10:34:52Z</dcterms:created>
  <dcterms:modified xsi:type="dcterms:W3CDTF">2012-03-27T03:46:55Z</dcterms:modified>
</cp:coreProperties>
</file>